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3" r:id="rId1"/>
    <p:sldMasterId id="2147483670" r:id="rId2"/>
  </p:sldMasterIdLst>
  <p:notesMasterIdLst>
    <p:notesMasterId r:id="rId32"/>
  </p:notesMasterIdLst>
  <p:handoutMasterIdLst>
    <p:handoutMasterId r:id="rId33"/>
  </p:handoutMasterIdLst>
  <p:sldIdLst>
    <p:sldId id="320" r:id="rId3"/>
    <p:sldId id="352" r:id="rId4"/>
    <p:sldId id="396" r:id="rId5"/>
    <p:sldId id="342" r:id="rId6"/>
    <p:sldId id="511" r:id="rId7"/>
    <p:sldId id="519" r:id="rId8"/>
    <p:sldId id="518" r:id="rId9"/>
    <p:sldId id="425" r:id="rId10"/>
    <p:sldId id="440" r:id="rId11"/>
    <p:sldId id="441" r:id="rId12"/>
    <p:sldId id="536" r:id="rId13"/>
    <p:sldId id="520" r:id="rId14"/>
    <p:sldId id="515" r:id="rId15"/>
    <p:sldId id="513" r:id="rId16"/>
    <p:sldId id="443" r:id="rId17"/>
    <p:sldId id="516" r:id="rId18"/>
    <p:sldId id="521" r:id="rId19"/>
    <p:sldId id="523" r:id="rId20"/>
    <p:sldId id="522" r:id="rId21"/>
    <p:sldId id="525" r:id="rId22"/>
    <p:sldId id="526" r:id="rId23"/>
    <p:sldId id="527" r:id="rId24"/>
    <p:sldId id="535" r:id="rId25"/>
    <p:sldId id="517" r:id="rId26"/>
    <p:sldId id="529" r:id="rId27"/>
    <p:sldId id="530" r:id="rId28"/>
    <p:sldId id="532" r:id="rId29"/>
    <p:sldId id="533" r:id="rId30"/>
    <p:sldId id="377" r:id="rId31"/>
  </p:sldIdLst>
  <p:sldSz cx="9144000" cy="6858000" type="screen4x3"/>
  <p:notesSz cx="6858000" cy="9144000"/>
  <p:embeddedFontLs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Cambria Math" pitchFamily="18" charset="0"/>
      <p:regular r:id="rId38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DE0BD"/>
    <a:srgbClr val="CCF1F6"/>
    <a:srgbClr val="CBDDF7"/>
    <a:srgbClr val="98EBF6"/>
    <a:srgbClr val="00CC99"/>
    <a:srgbClr val="CCFF33"/>
    <a:srgbClr val="2CD460"/>
    <a:srgbClr val="E7F4F5"/>
    <a:srgbClr val="F98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2" autoAdjust="0"/>
    <p:restoredTop sz="94917" autoAdjust="0"/>
  </p:normalViewPr>
  <p:slideViewPr>
    <p:cSldViewPr>
      <p:cViewPr varScale="1">
        <p:scale>
          <a:sx n="70" d="100"/>
          <a:sy n="70" d="100"/>
        </p:scale>
        <p:origin x="-161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75" d="100"/>
          <a:sy n="75" d="100"/>
        </p:scale>
        <p:origin x="-2130" y="-2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94DAC1-852E-49B0-86FE-39D7B906736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EB91E2-0CC4-4AAD-A090-8D557E667315}">
      <dgm:prSet phldrT="[Text]" phldr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en-US" dirty="0"/>
        </a:p>
      </dgm:t>
    </dgm:pt>
    <dgm:pt modelId="{9901F36B-59CF-4708-AA46-66F3220EB162}" type="parTrans" cxnId="{02D42BFD-2BE8-4A81-BDB0-1E740F6EFA1F}">
      <dgm:prSet/>
      <dgm:spPr/>
      <dgm:t>
        <a:bodyPr/>
        <a:lstStyle/>
        <a:p>
          <a:endParaRPr lang="en-US"/>
        </a:p>
      </dgm:t>
    </dgm:pt>
    <dgm:pt modelId="{FCAD6F7D-61C1-4FE3-80EF-1912B3F55A24}" type="sibTrans" cxnId="{02D42BFD-2BE8-4A81-BDB0-1E740F6EFA1F}">
      <dgm:prSet/>
      <dgm:spPr/>
      <dgm:t>
        <a:bodyPr/>
        <a:lstStyle/>
        <a:p>
          <a:endParaRPr lang="en-US"/>
        </a:p>
      </dgm:t>
    </dgm:pt>
    <dgm:pt modelId="{3CDAC2E6-C1F1-46A2-9D91-6FF649B257B9}">
      <dgm:prSet phldrT="[Text]" phldr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CDAD89D4-80E3-420A-BB85-ECA573FA357E}" type="parTrans" cxnId="{D123CCE9-8E22-42CA-861D-1DA98FA8BEA8}">
      <dgm:prSet/>
      <dgm:spPr/>
      <dgm:t>
        <a:bodyPr/>
        <a:lstStyle/>
        <a:p>
          <a:endParaRPr lang="en-US"/>
        </a:p>
      </dgm:t>
    </dgm:pt>
    <dgm:pt modelId="{EEE12D9B-29FD-498C-BD1D-DC8CBD6DC845}" type="sibTrans" cxnId="{D123CCE9-8E22-42CA-861D-1DA98FA8BEA8}">
      <dgm:prSet/>
      <dgm:spPr/>
      <dgm:t>
        <a:bodyPr/>
        <a:lstStyle/>
        <a:p>
          <a:endParaRPr lang="en-US"/>
        </a:p>
      </dgm:t>
    </dgm:pt>
    <dgm:pt modelId="{A8EB363E-57E3-4F1F-9241-AF4D99E1D9E3}">
      <dgm:prSet phldrT="[Text]" phldr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en-US" dirty="0"/>
        </a:p>
      </dgm:t>
    </dgm:pt>
    <dgm:pt modelId="{CDDFAA62-0398-492E-873E-45EAB7CBC18E}" type="parTrans" cxnId="{BDBF4230-EB29-40ED-A028-56CF999D0A7F}">
      <dgm:prSet/>
      <dgm:spPr/>
      <dgm:t>
        <a:bodyPr/>
        <a:lstStyle/>
        <a:p>
          <a:endParaRPr lang="en-US"/>
        </a:p>
      </dgm:t>
    </dgm:pt>
    <dgm:pt modelId="{57B52AF5-B459-45A9-9C2B-1465A3CA6C5C}" type="sibTrans" cxnId="{BDBF4230-EB29-40ED-A028-56CF999D0A7F}">
      <dgm:prSet/>
      <dgm:spPr/>
      <dgm:t>
        <a:bodyPr/>
        <a:lstStyle/>
        <a:p>
          <a:endParaRPr lang="en-US"/>
        </a:p>
      </dgm:t>
    </dgm:pt>
    <dgm:pt modelId="{8CE51BF4-D201-41F9-B837-5DD087835027}">
      <dgm:prSet phldrT="[Text]" phldr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en-US" dirty="0"/>
        </a:p>
      </dgm:t>
    </dgm:pt>
    <dgm:pt modelId="{BBB03CF4-17C0-4DCC-AF5E-A86861010586}" type="parTrans" cxnId="{99E960C7-9D9D-4354-A5C6-38DB545520A7}">
      <dgm:prSet/>
      <dgm:spPr/>
      <dgm:t>
        <a:bodyPr/>
        <a:lstStyle/>
        <a:p>
          <a:endParaRPr lang="en-US"/>
        </a:p>
      </dgm:t>
    </dgm:pt>
    <dgm:pt modelId="{E8E2A42D-EF3B-468F-96AE-53DAA207A4E2}" type="sibTrans" cxnId="{99E960C7-9D9D-4354-A5C6-38DB545520A7}">
      <dgm:prSet/>
      <dgm:spPr/>
      <dgm:t>
        <a:bodyPr/>
        <a:lstStyle/>
        <a:p>
          <a:endParaRPr lang="en-US"/>
        </a:p>
      </dgm:t>
    </dgm:pt>
    <dgm:pt modelId="{28755CC7-8BA3-4CC8-834B-E668D4A11467}" type="pres">
      <dgm:prSet presAssocID="{1994DAC1-852E-49B0-86FE-39D7B906736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F8B68D9-7ADD-48E4-B38A-D539DF0708AF}" type="pres">
      <dgm:prSet presAssocID="{1994DAC1-852E-49B0-86FE-39D7B9067369}" presName="Name1" presStyleCnt="0"/>
      <dgm:spPr/>
      <dgm:t>
        <a:bodyPr/>
        <a:lstStyle/>
        <a:p>
          <a:endParaRPr lang="en-US"/>
        </a:p>
      </dgm:t>
    </dgm:pt>
    <dgm:pt modelId="{1C9040E7-4CB2-48BA-B178-977376E7BEF3}" type="pres">
      <dgm:prSet presAssocID="{1994DAC1-852E-49B0-86FE-39D7B9067369}" presName="cycle" presStyleCnt="0"/>
      <dgm:spPr/>
      <dgm:t>
        <a:bodyPr/>
        <a:lstStyle/>
        <a:p>
          <a:endParaRPr lang="en-US"/>
        </a:p>
      </dgm:t>
    </dgm:pt>
    <dgm:pt modelId="{63FF15B4-2535-49F7-B98D-B01B8727976A}" type="pres">
      <dgm:prSet presAssocID="{1994DAC1-852E-49B0-86FE-39D7B9067369}" presName="srcNode" presStyleLbl="node1" presStyleIdx="0" presStyleCnt="4"/>
      <dgm:spPr/>
      <dgm:t>
        <a:bodyPr/>
        <a:lstStyle/>
        <a:p>
          <a:endParaRPr lang="en-US"/>
        </a:p>
      </dgm:t>
    </dgm:pt>
    <dgm:pt modelId="{6FD3B8E5-2899-48AF-AB81-12A342932D7D}" type="pres">
      <dgm:prSet presAssocID="{1994DAC1-852E-49B0-86FE-39D7B9067369}" presName="conn" presStyleLbl="parChTrans1D2" presStyleIdx="0" presStyleCnt="1"/>
      <dgm:spPr/>
      <dgm:t>
        <a:bodyPr/>
        <a:lstStyle/>
        <a:p>
          <a:endParaRPr lang="en-US"/>
        </a:p>
      </dgm:t>
    </dgm:pt>
    <dgm:pt modelId="{D2202AD1-391F-4EFC-91EB-004C0DE820B1}" type="pres">
      <dgm:prSet presAssocID="{1994DAC1-852E-49B0-86FE-39D7B9067369}" presName="extraNode" presStyleLbl="node1" presStyleIdx="0" presStyleCnt="4"/>
      <dgm:spPr/>
      <dgm:t>
        <a:bodyPr/>
        <a:lstStyle/>
        <a:p>
          <a:endParaRPr lang="en-US"/>
        </a:p>
      </dgm:t>
    </dgm:pt>
    <dgm:pt modelId="{D0A68C47-AC56-40AC-9371-F225D9BF55A0}" type="pres">
      <dgm:prSet presAssocID="{1994DAC1-852E-49B0-86FE-39D7B9067369}" presName="dstNode" presStyleLbl="node1" presStyleIdx="0" presStyleCnt="4"/>
      <dgm:spPr/>
      <dgm:t>
        <a:bodyPr/>
        <a:lstStyle/>
        <a:p>
          <a:endParaRPr lang="en-US"/>
        </a:p>
      </dgm:t>
    </dgm:pt>
    <dgm:pt modelId="{6B79BD21-427B-4B7F-8F44-23B85216F5CD}" type="pres">
      <dgm:prSet presAssocID="{A4EB91E2-0CC4-4AAD-A090-8D557E667315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BE74A-24CC-485C-A6C8-6C4EA26450E2}" type="pres">
      <dgm:prSet presAssocID="{A4EB91E2-0CC4-4AAD-A090-8D557E667315}" presName="accent_1" presStyleCnt="0"/>
      <dgm:spPr/>
      <dgm:t>
        <a:bodyPr/>
        <a:lstStyle/>
        <a:p>
          <a:endParaRPr lang="en-US"/>
        </a:p>
      </dgm:t>
    </dgm:pt>
    <dgm:pt modelId="{557807B4-3133-4DEE-914D-B2BD3A8BF615}" type="pres">
      <dgm:prSet presAssocID="{A4EB91E2-0CC4-4AAD-A090-8D557E667315}" presName="accentRepeatNode" presStyleLbl="solidFgAcc1" presStyleIdx="0" presStyleCnt="4" custLinFactNeighborX="873" custLinFactNeighborY="-2468"/>
      <dgm:spPr/>
      <dgm:t>
        <a:bodyPr/>
        <a:lstStyle/>
        <a:p>
          <a:endParaRPr lang="en-US"/>
        </a:p>
      </dgm:t>
    </dgm:pt>
    <dgm:pt modelId="{F0B22118-8BD4-4D6D-B8C4-202DA537673E}" type="pres">
      <dgm:prSet presAssocID="{3CDAC2E6-C1F1-46A2-9D91-6FF649B257B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4C9FA3-080A-4A22-95BC-7330D89F7525}" type="pres">
      <dgm:prSet presAssocID="{3CDAC2E6-C1F1-46A2-9D91-6FF649B257B9}" presName="accent_2" presStyleCnt="0"/>
      <dgm:spPr/>
      <dgm:t>
        <a:bodyPr/>
        <a:lstStyle/>
        <a:p>
          <a:endParaRPr lang="en-US"/>
        </a:p>
      </dgm:t>
    </dgm:pt>
    <dgm:pt modelId="{64C8F375-A151-4423-96DC-7A0CA48D31DD}" type="pres">
      <dgm:prSet presAssocID="{3CDAC2E6-C1F1-46A2-9D91-6FF649B257B9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8696965F-7121-49FF-ACAA-EE07F06A8F53}" type="pres">
      <dgm:prSet presAssocID="{A8EB363E-57E3-4F1F-9241-AF4D99E1D9E3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C0DE94-E9EA-4E5B-9ADE-2BFF91DBB3BC}" type="pres">
      <dgm:prSet presAssocID="{A8EB363E-57E3-4F1F-9241-AF4D99E1D9E3}" presName="accent_3" presStyleCnt="0"/>
      <dgm:spPr/>
      <dgm:t>
        <a:bodyPr/>
        <a:lstStyle/>
        <a:p>
          <a:endParaRPr lang="en-US"/>
        </a:p>
      </dgm:t>
    </dgm:pt>
    <dgm:pt modelId="{AC1F493E-5A9D-4FB4-8A87-AA7EE3925329}" type="pres">
      <dgm:prSet presAssocID="{A8EB363E-57E3-4F1F-9241-AF4D99E1D9E3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04543BC6-9D20-49A6-97B6-24353FD2C7F3}" type="pres">
      <dgm:prSet presAssocID="{8CE51BF4-D201-41F9-B837-5DD08783502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27B49-04C1-4DBD-9324-4A48F5381DA5}" type="pres">
      <dgm:prSet presAssocID="{8CE51BF4-D201-41F9-B837-5DD087835027}" presName="accent_4" presStyleCnt="0"/>
      <dgm:spPr/>
      <dgm:t>
        <a:bodyPr/>
        <a:lstStyle/>
        <a:p>
          <a:endParaRPr lang="en-US"/>
        </a:p>
      </dgm:t>
    </dgm:pt>
    <dgm:pt modelId="{26CA811C-248C-4ECA-975F-387B410CA46F}" type="pres">
      <dgm:prSet presAssocID="{8CE51BF4-D201-41F9-B837-5DD087835027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DD1DCDD6-B9A3-440A-9847-A83FB639F0F4}" type="presOf" srcId="{3CDAC2E6-C1F1-46A2-9D91-6FF649B257B9}" destId="{F0B22118-8BD4-4D6D-B8C4-202DA537673E}" srcOrd="0" destOrd="0" presId="urn:microsoft.com/office/officeart/2008/layout/VerticalCurvedList"/>
    <dgm:cxn modelId="{01171A69-52C2-4AB4-9E4F-DFAF78D8EE17}" type="presOf" srcId="{A8EB363E-57E3-4F1F-9241-AF4D99E1D9E3}" destId="{8696965F-7121-49FF-ACAA-EE07F06A8F53}" srcOrd="0" destOrd="0" presId="urn:microsoft.com/office/officeart/2008/layout/VerticalCurvedList"/>
    <dgm:cxn modelId="{BC487F91-861E-4858-AD4D-C80C902516E6}" type="presOf" srcId="{A4EB91E2-0CC4-4AAD-A090-8D557E667315}" destId="{6B79BD21-427B-4B7F-8F44-23B85216F5CD}" srcOrd="0" destOrd="0" presId="urn:microsoft.com/office/officeart/2008/layout/VerticalCurvedList"/>
    <dgm:cxn modelId="{02D42BFD-2BE8-4A81-BDB0-1E740F6EFA1F}" srcId="{1994DAC1-852E-49B0-86FE-39D7B9067369}" destId="{A4EB91E2-0CC4-4AAD-A090-8D557E667315}" srcOrd="0" destOrd="0" parTransId="{9901F36B-59CF-4708-AA46-66F3220EB162}" sibTransId="{FCAD6F7D-61C1-4FE3-80EF-1912B3F55A24}"/>
    <dgm:cxn modelId="{D123CCE9-8E22-42CA-861D-1DA98FA8BEA8}" srcId="{1994DAC1-852E-49B0-86FE-39D7B9067369}" destId="{3CDAC2E6-C1F1-46A2-9D91-6FF649B257B9}" srcOrd="1" destOrd="0" parTransId="{CDAD89D4-80E3-420A-BB85-ECA573FA357E}" sibTransId="{EEE12D9B-29FD-498C-BD1D-DC8CBD6DC845}"/>
    <dgm:cxn modelId="{99E960C7-9D9D-4354-A5C6-38DB545520A7}" srcId="{1994DAC1-852E-49B0-86FE-39D7B9067369}" destId="{8CE51BF4-D201-41F9-B837-5DD087835027}" srcOrd="3" destOrd="0" parTransId="{BBB03CF4-17C0-4DCC-AF5E-A86861010586}" sibTransId="{E8E2A42D-EF3B-468F-96AE-53DAA207A4E2}"/>
    <dgm:cxn modelId="{A34C05D2-25F8-4D5F-B161-6A414513F65B}" type="presOf" srcId="{FCAD6F7D-61C1-4FE3-80EF-1912B3F55A24}" destId="{6FD3B8E5-2899-48AF-AB81-12A342932D7D}" srcOrd="0" destOrd="0" presId="urn:microsoft.com/office/officeart/2008/layout/VerticalCurvedList"/>
    <dgm:cxn modelId="{B5DCD649-97B1-42CB-A77A-74C611508147}" type="presOf" srcId="{1994DAC1-852E-49B0-86FE-39D7B9067369}" destId="{28755CC7-8BA3-4CC8-834B-E668D4A11467}" srcOrd="0" destOrd="0" presId="urn:microsoft.com/office/officeart/2008/layout/VerticalCurvedList"/>
    <dgm:cxn modelId="{BDBF4230-EB29-40ED-A028-56CF999D0A7F}" srcId="{1994DAC1-852E-49B0-86FE-39D7B9067369}" destId="{A8EB363E-57E3-4F1F-9241-AF4D99E1D9E3}" srcOrd="2" destOrd="0" parTransId="{CDDFAA62-0398-492E-873E-45EAB7CBC18E}" sibTransId="{57B52AF5-B459-45A9-9C2B-1465A3CA6C5C}"/>
    <dgm:cxn modelId="{0A2A12F4-22E3-4581-94AF-D8011AFBD7A0}" type="presOf" srcId="{8CE51BF4-D201-41F9-B837-5DD087835027}" destId="{04543BC6-9D20-49A6-97B6-24353FD2C7F3}" srcOrd="0" destOrd="0" presId="urn:microsoft.com/office/officeart/2008/layout/VerticalCurvedList"/>
    <dgm:cxn modelId="{66DAEF82-5360-434A-A359-25EAF1611A9F}" type="presParOf" srcId="{28755CC7-8BA3-4CC8-834B-E668D4A11467}" destId="{FF8B68D9-7ADD-48E4-B38A-D539DF0708AF}" srcOrd="0" destOrd="0" presId="urn:microsoft.com/office/officeart/2008/layout/VerticalCurvedList"/>
    <dgm:cxn modelId="{4C3D663F-CF6F-4ABC-BE49-56FEFFF6443E}" type="presParOf" srcId="{FF8B68D9-7ADD-48E4-B38A-D539DF0708AF}" destId="{1C9040E7-4CB2-48BA-B178-977376E7BEF3}" srcOrd="0" destOrd="0" presId="urn:microsoft.com/office/officeart/2008/layout/VerticalCurvedList"/>
    <dgm:cxn modelId="{32859D57-B6FD-4BE6-AA81-9D2E891F6E24}" type="presParOf" srcId="{1C9040E7-4CB2-48BA-B178-977376E7BEF3}" destId="{63FF15B4-2535-49F7-B98D-B01B8727976A}" srcOrd="0" destOrd="0" presId="urn:microsoft.com/office/officeart/2008/layout/VerticalCurvedList"/>
    <dgm:cxn modelId="{183270ED-D733-4B1B-832C-522D628E4BFB}" type="presParOf" srcId="{1C9040E7-4CB2-48BA-B178-977376E7BEF3}" destId="{6FD3B8E5-2899-48AF-AB81-12A342932D7D}" srcOrd="1" destOrd="0" presId="urn:microsoft.com/office/officeart/2008/layout/VerticalCurvedList"/>
    <dgm:cxn modelId="{A7E76837-E72C-4F89-844B-B1F04B176FA9}" type="presParOf" srcId="{1C9040E7-4CB2-48BA-B178-977376E7BEF3}" destId="{D2202AD1-391F-4EFC-91EB-004C0DE820B1}" srcOrd="2" destOrd="0" presId="urn:microsoft.com/office/officeart/2008/layout/VerticalCurvedList"/>
    <dgm:cxn modelId="{AB2D22E5-DB07-4A6B-B68E-3DDCF6F89B8D}" type="presParOf" srcId="{1C9040E7-4CB2-48BA-B178-977376E7BEF3}" destId="{D0A68C47-AC56-40AC-9371-F225D9BF55A0}" srcOrd="3" destOrd="0" presId="urn:microsoft.com/office/officeart/2008/layout/VerticalCurvedList"/>
    <dgm:cxn modelId="{F7D1441F-BFA0-4C7C-920A-C510095749BC}" type="presParOf" srcId="{FF8B68D9-7ADD-48E4-B38A-D539DF0708AF}" destId="{6B79BD21-427B-4B7F-8F44-23B85216F5CD}" srcOrd="1" destOrd="0" presId="urn:microsoft.com/office/officeart/2008/layout/VerticalCurvedList"/>
    <dgm:cxn modelId="{88E3039E-168D-4F37-B893-58E47C81E74C}" type="presParOf" srcId="{FF8B68D9-7ADD-48E4-B38A-D539DF0708AF}" destId="{15BBE74A-24CC-485C-A6C8-6C4EA26450E2}" srcOrd="2" destOrd="0" presId="urn:microsoft.com/office/officeart/2008/layout/VerticalCurvedList"/>
    <dgm:cxn modelId="{8566DF63-7213-49CE-B455-96D9BCBA1A97}" type="presParOf" srcId="{15BBE74A-24CC-485C-A6C8-6C4EA26450E2}" destId="{557807B4-3133-4DEE-914D-B2BD3A8BF615}" srcOrd="0" destOrd="0" presId="urn:microsoft.com/office/officeart/2008/layout/VerticalCurvedList"/>
    <dgm:cxn modelId="{99B2411A-E293-43D0-9E81-BE6E7929338C}" type="presParOf" srcId="{FF8B68D9-7ADD-48E4-B38A-D539DF0708AF}" destId="{F0B22118-8BD4-4D6D-B8C4-202DA537673E}" srcOrd="3" destOrd="0" presId="urn:microsoft.com/office/officeart/2008/layout/VerticalCurvedList"/>
    <dgm:cxn modelId="{3AAAA0D4-4565-4FB5-AD3F-F9DB5C941E9A}" type="presParOf" srcId="{FF8B68D9-7ADD-48E4-B38A-D539DF0708AF}" destId="{734C9FA3-080A-4A22-95BC-7330D89F7525}" srcOrd="4" destOrd="0" presId="urn:microsoft.com/office/officeart/2008/layout/VerticalCurvedList"/>
    <dgm:cxn modelId="{97C8BBC6-8471-42AE-AB46-AB0ED39DFA93}" type="presParOf" srcId="{734C9FA3-080A-4A22-95BC-7330D89F7525}" destId="{64C8F375-A151-4423-96DC-7A0CA48D31DD}" srcOrd="0" destOrd="0" presId="urn:microsoft.com/office/officeart/2008/layout/VerticalCurvedList"/>
    <dgm:cxn modelId="{FBCEBC51-2E50-44DC-8155-FD84AB8C2F76}" type="presParOf" srcId="{FF8B68D9-7ADD-48E4-B38A-D539DF0708AF}" destId="{8696965F-7121-49FF-ACAA-EE07F06A8F53}" srcOrd="5" destOrd="0" presId="urn:microsoft.com/office/officeart/2008/layout/VerticalCurvedList"/>
    <dgm:cxn modelId="{FDDD710A-8C07-411E-B1CD-CF6DC986A99B}" type="presParOf" srcId="{FF8B68D9-7ADD-48E4-B38A-D539DF0708AF}" destId="{DCC0DE94-E9EA-4E5B-9ADE-2BFF91DBB3BC}" srcOrd="6" destOrd="0" presId="urn:microsoft.com/office/officeart/2008/layout/VerticalCurvedList"/>
    <dgm:cxn modelId="{7C4B64AF-DC4D-4A03-80E4-481159731A3B}" type="presParOf" srcId="{DCC0DE94-E9EA-4E5B-9ADE-2BFF91DBB3BC}" destId="{AC1F493E-5A9D-4FB4-8A87-AA7EE3925329}" srcOrd="0" destOrd="0" presId="urn:microsoft.com/office/officeart/2008/layout/VerticalCurvedList"/>
    <dgm:cxn modelId="{F5F619C2-3224-4032-B4A8-0E646331D5D9}" type="presParOf" srcId="{FF8B68D9-7ADD-48E4-B38A-D539DF0708AF}" destId="{04543BC6-9D20-49A6-97B6-24353FD2C7F3}" srcOrd="7" destOrd="0" presId="urn:microsoft.com/office/officeart/2008/layout/VerticalCurvedList"/>
    <dgm:cxn modelId="{664C9901-2226-4153-9581-E39405E4B1A4}" type="presParOf" srcId="{FF8B68D9-7ADD-48E4-B38A-D539DF0708AF}" destId="{EF827B49-04C1-4DBD-9324-4A48F5381DA5}" srcOrd="8" destOrd="0" presId="urn:microsoft.com/office/officeart/2008/layout/VerticalCurvedList"/>
    <dgm:cxn modelId="{A88C7D36-39D6-4BE5-B319-4B3153849141}" type="presParOf" srcId="{EF827B49-04C1-4DBD-9324-4A48F5381DA5}" destId="{26CA811C-248C-4ECA-975F-387B410CA4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3B8E5-2899-48AF-AB81-12A342932D7D}">
      <dsp:nvSpPr>
        <dsp:cNvPr id="0" name=""/>
        <dsp:cNvSpPr/>
      </dsp:nvSpPr>
      <dsp:spPr>
        <a:xfrm>
          <a:off x="-5226551" y="-800521"/>
          <a:ext cx="6223843" cy="6223843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9BD21-427B-4B7F-8F44-23B85216F5CD}">
      <dsp:nvSpPr>
        <dsp:cNvPr id="0" name=""/>
        <dsp:cNvSpPr/>
      </dsp:nvSpPr>
      <dsp:spPr>
        <a:xfrm>
          <a:off x="522158" y="355400"/>
          <a:ext cx="8176828" cy="711171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492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 dirty="0"/>
        </a:p>
      </dsp:txBody>
      <dsp:txXfrm>
        <a:off x="522158" y="355400"/>
        <a:ext cx="8176828" cy="711171"/>
      </dsp:txXfrm>
    </dsp:sp>
    <dsp:sp modelId="{557807B4-3133-4DEE-914D-B2BD3A8BF615}">
      <dsp:nvSpPr>
        <dsp:cNvPr id="0" name=""/>
        <dsp:cNvSpPr/>
      </dsp:nvSpPr>
      <dsp:spPr>
        <a:xfrm>
          <a:off x="85437" y="244564"/>
          <a:ext cx="888964" cy="8889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22118-8BD4-4D6D-B8C4-202DA537673E}">
      <dsp:nvSpPr>
        <dsp:cNvPr id="0" name=""/>
        <dsp:cNvSpPr/>
      </dsp:nvSpPr>
      <dsp:spPr>
        <a:xfrm>
          <a:off x="929889" y="1422343"/>
          <a:ext cx="7769098" cy="711171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492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/>
        </a:p>
      </dsp:txBody>
      <dsp:txXfrm>
        <a:off x="929889" y="1422343"/>
        <a:ext cx="7769098" cy="711171"/>
      </dsp:txXfrm>
    </dsp:sp>
    <dsp:sp modelId="{64C8F375-A151-4423-96DC-7A0CA48D31DD}">
      <dsp:nvSpPr>
        <dsp:cNvPr id="0" name=""/>
        <dsp:cNvSpPr/>
      </dsp:nvSpPr>
      <dsp:spPr>
        <a:xfrm>
          <a:off x="485407" y="1333446"/>
          <a:ext cx="888964" cy="8889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6965F-7121-49FF-ACAA-EE07F06A8F53}">
      <dsp:nvSpPr>
        <dsp:cNvPr id="0" name=""/>
        <dsp:cNvSpPr/>
      </dsp:nvSpPr>
      <dsp:spPr>
        <a:xfrm>
          <a:off x="929889" y="2489285"/>
          <a:ext cx="7769098" cy="711171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492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 dirty="0"/>
        </a:p>
      </dsp:txBody>
      <dsp:txXfrm>
        <a:off x="929889" y="2489285"/>
        <a:ext cx="7769098" cy="711171"/>
      </dsp:txXfrm>
    </dsp:sp>
    <dsp:sp modelId="{AC1F493E-5A9D-4FB4-8A87-AA7EE3925329}">
      <dsp:nvSpPr>
        <dsp:cNvPr id="0" name=""/>
        <dsp:cNvSpPr/>
      </dsp:nvSpPr>
      <dsp:spPr>
        <a:xfrm>
          <a:off x="485407" y="2400388"/>
          <a:ext cx="888964" cy="8889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43BC6-9D20-49A6-97B6-24353FD2C7F3}">
      <dsp:nvSpPr>
        <dsp:cNvPr id="0" name=""/>
        <dsp:cNvSpPr/>
      </dsp:nvSpPr>
      <dsp:spPr>
        <a:xfrm>
          <a:off x="522158" y="3556227"/>
          <a:ext cx="8176828" cy="711171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492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 dirty="0"/>
        </a:p>
      </dsp:txBody>
      <dsp:txXfrm>
        <a:off x="522158" y="3556227"/>
        <a:ext cx="8176828" cy="711171"/>
      </dsp:txXfrm>
    </dsp:sp>
    <dsp:sp modelId="{26CA811C-248C-4ECA-975F-387B410CA46F}">
      <dsp:nvSpPr>
        <dsp:cNvPr id="0" name=""/>
        <dsp:cNvSpPr/>
      </dsp:nvSpPr>
      <dsp:spPr>
        <a:xfrm>
          <a:off x="77676" y="3467331"/>
          <a:ext cx="888964" cy="8889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76200" y="8824913"/>
            <a:ext cx="6705600" cy="273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828675" y="8763000"/>
            <a:ext cx="5622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6457950" algn="r"/>
              </a:tabLst>
              <a:defRPr/>
            </a:pPr>
            <a:r>
              <a:rPr lang="en-US" sz="1000" dirty="0">
                <a:latin typeface="Arial" pitchFamily="34" charset="0"/>
                <a:cs typeface="+mn-cs"/>
              </a:rPr>
              <a:t>Basic Business Statistics:, 10/e	© 2006 Prentice Hall, Inc.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71438" y="55563"/>
            <a:ext cx="6715125" cy="273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3257550" algn="ctr"/>
                <a:tab pos="6457950" algn="r"/>
              </a:tabLst>
              <a:defRPr/>
            </a:pPr>
            <a:r>
              <a:rPr lang="en-US" sz="1200">
                <a:latin typeface="Arial" pitchFamily="34" charset="0"/>
                <a:cs typeface="+mn-cs"/>
              </a:rPr>
              <a:t>	Chapter 1		 1-</a:t>
            </a:r>
            <a:fld id="{25006161-E7C1-41BA-9A94-9564703FC8F3}" type="slidenum">
              <a:rPr lang="en-US" sz="1200">
                <a:latin typeface="Arial" pitchFamily="34" charset="0"/>
                <a:cs typeface="+mn-cs"/>
              </a:rPr>
              <a:pPr eaLnBrk="0" hangingPunct="0">
                <a:tabLst>
                  <a:tab pos="285750" algn="l"/>
                  <a:tab pos="3257550" algn="ctr"/>
                  <a:tab pos="6457950" algn="r"/>
                </a:tabLst>
                <a:defRPr/>
              </a:pPr>
              <a:t>‹#›</a:t>
            </a:fld>
            <a:endParaRPr lang="en-US" sz="1200"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103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581400"/>
            <a:ext cx="5029200" cy="487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71600" y="533400"/>
            <a:ext cx="4191000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1120775" y="3581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1120775" y="3886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1120775" y="4191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1120775" y="4495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1120775" y="4800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1120775" y="5105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1120775" y="5105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1120775" y="5410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1120775" y="5715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1120775" y="6019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1120775" y="6324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1120775" y="6629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1120775" y="6934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1120775" y="7239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1120775" y="7543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1120775" y="7848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1120775" y="8153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1120775" y="8458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>
            <a:off x="523875" y="8763000"/>
            <a:ext cx="58515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7788" y="61913"/>
            <a:ext cx="6702425" cy="273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3257550" algn="ctr"/>
                <a:tab pos="6457950" algn="r"/>
              </a:tabLst>
              <a:defRPr/>
            </a:pPr>
            <a:r>
              <a:rPr lang="en-US" sz="1200">
                <a:latin typeface="Arial" pitchFamily="34" charset="0"/>
                <a:cs typeface="+mn-cs"/>
              </a:rPr>
              <a:t>	Chapter 1		1-</a:t>
            </a:r>
            <a:fld id="{DE37599C-A8EF-4244-9776-77220BBAA149}" type="slidenum">
              <a:rPr lang="en-US" sz="1200">
                <a:latin typeface="Arial" pitchFamily="34" charset="0"/>
                <a:cs typeface="+mn-cs"/>
              </a:rPr>
              <a:pPr eaLnBrk="0" hangingPunct="0">
                <a:tabLst>
                  <a:tab pos="285750" algn="l"/>
                  <a:tab pos="3257550" algn="ctr"/>
                  <a:tab pos="6457950" algn="r"/>
                </a:tabLst>
                <a:defRPr/>
              </a:pPr>
              <a:t>‹#›</a:t>
            </a:fld>
            <a:endParaRPr lang="en-US" sz="1200">
              <a:latin typeface="Arial" pitchFamily="34" charset="0"/>
              <a:cs typeface="+mn-cs"/>
            </a:endParaRPr>
          </a:p>
        </p:txBody>
      </p:sp>
      <p:sp>
        <p:nvSpPr>
          <p:cNvPr id="2074" name="Rectangle 26"/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6457950" algn="r"/>
              </a:tabLst>
              <a:defRPr/>
            </a:pPr>
            <a:r>
              <a:rPr lang="en-US" sz="1000" dirty="0">
                <a:latin typeface="Arial" pitchFamily="34" charset="0"/>
                <a:cs typeface="+mn-cs"/>
              </a:rPr>
              <a:t>Basic Business Statistics:, 10/e	© 2006 Prentice Hall, Inc.</a:t>
            </a:r>
          </a:p>
        </p:txBody>
      </p:sp>
    </p:spTree>
    <p:extLst>
      <p:ext uri="{BB962C8B-B14F-4D97-AF65-F5344CB8AC3E}">
        <p14:creationId xmlns:p14="http://schemas.microsoft.com/office/powerpoint/2010/main" val="1691009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85900" y="533400"/>
            <a:ext cx="3962400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EC7AC2C-094C-476B-B1D6-E3FB0E1733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4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85900" y="533400"/>
            <a:ext cx="3962400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9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85900" y="533400"/>
            <a:ext cx="3962400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354AE8-1BD8-43F8-A125-29D8102064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17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85900" y="533400"/>
            <a:ext cx="3962400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354AE8-1BD8-43F8-A125-29D8102064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4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85900" y="533400"/>
            <a:ext cx="3962400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64"/>
          <p:cNvGrpSpPr>
            <a:grpSpLocks/>
          </p:cNvGrpSpPr>
          <p:nvPr userDrawn="1"/>
        </p:nvGrpSpPr>
        <p:grpSpPr bwMode="auto">
          <a:xfrm>
            <a:off x="134938" y="2438400"/>
            <a:ext cx="9009062" cy="1181100"/>
            <a:chOff x="0" y="1536"/>
            <a:chExt cx="5675" cy="744"/>
          </a:xfrm>
        </p:grpSpPr>
        <p:grpSp>
          <p:nvGrpSpPr>
            <p:cNvPr id="5" name="Group 1065"/>
            <p:cNvGrpSpPr>
              <a:grpSpLocks/>
            </p:cNvGrpSpPr>
            <p:nvPr userDrawn="1"/>
          </p:nvGrpSpPr>
          <p:grpSpPr bwMode="auto">
            <a:xfrm>
              <a:off x="185" y="1604"/>
              <a:ext cx="449" cy="297"/>
              <a:chOff x="720" y="336"/>
              <a:chExt cx="624" cy="432"/>
            </a:xfrm>
          </p:grpSpPr>
          <p:sp>
            <p:nvSpPr>
              <p:cNvPr id="12" name="Rectangle 1066"/>
              <p:cNvSpPr>
                <a:spLocks noChangeArrowheads="1"/>
              </p:cNvSpPr>
              <p:nvPr userDrawn="1"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Arial" pitchFamily="34" charset="0"/>
                  <a:cs typeface="+mn-cs"/>
                </a:endParaRPr>
              </a:p>
            </p:txBody>
          </p:sp>
          <p:sp>
            <p:nvSpPr>
              <p:cNvPr id="13" name="Rectangle 1067"/>
              <p:cNvSpPr>
                <a:spLocks noChangeArrowheads="1"/>
              </p:cNvSpPr>
              <p:nvPr userDrawn="1"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Arial" pitchFamily="34" charset="0"/>
                  <a:cs typeface="+mn-cs"/>
                </a:endParaRPr>
              </a:p>
            </p:txBody>
          </p:sp>
        </p:grpSp>
        <p:sp>
          <p:nvSpPr>
            <p:cNvPr id="6" name="Rectangle 1068"/>
            <p:cNvSpPr>
              <a:spLocks noChangeArrowheads="1"/>
            </p:cNvSpPr>
            <p:nvPr userDrawn="1"/>
          </p:nvSpPr>
          <p:spPr bwMode="auto">
            <a:xfrm>
              <a:off x="432" y="1868"/>
              <a:ext cx="294" cy="298"/>
            </a:xfrm>
            <a:prstGeom prst="rect">
              <a:avLst/>
            </a:prstGeom>
            <a:gradFill rotWithShape="1">
              <a:gsLst>
                <a:gs pos="0">
                  <a:srgbClr val="339966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7" name="Rectangle 1069"/>
            <p:cNvSpPr>
              <a:spLocks noChangeArrowheads="1"/>
            </p:cNvSpPr>
            <p:nvPr userDrawn="1"/>
          </p:nvSpPr>
          <p:spPr bwMode="auto">
            <a:xfrm>
              <a:off x="245" y="1868"/>
              <a:ext cx="187" cy="298"/>
            </a:xfrm>
            <a:prstGeom prst="rect">
              <a:avLst/>
            </a:prstGeom>
            <a:solidFill>
              <a:srgbClr val="33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8" name="Rectangle 1070"/>
            <p:cNvSpPr>
              <a:spLocks noChangeArrowheads="1"/>
            </p:cNvSpPr>
            <p:nvPr userDrawn="1"/>
          </p:nvSpPr>
          <p:spPr bwMode="auto">
            <a:xfrm>
              <a:off x="144" y="2016"/>
              <a:ext cx="353" cy="264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FFFFCC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" name="Rectangle 1071"/>
            <p:cNvSpPr>
              <a:spLocks noChangeArrowheads="1"/>
            </p:cNvSpPr>
            <p:nvPr userDrawn="1"/>
          </p:nvSpPr>
          <p:spPr bwMode="auto">
            <a:xfrm>
              <a:off x="0" y="1823"/>
              <a:ext cx="353" cy="26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00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10" name="Rectangle 1072"/>
            <p:cNvSpPr>
              <a:spLocks noChangeArrowheads="1"/>
            </p:cNvSpPr>
            <p:nvPr userDrawn="1"/>
          </p:nvSpPr>
          <p:spPr bwMode="auto">
            <a:xfrm>
              <a:off x="400" y="1536"/>
              <a:ext cx="20" cy="66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11" name="Rectangle 1073"/>
            <p:cNvSpPr>
              <a:spLocks noChangeArrowheads="1"/>
            </p:cNvSpPr>
            <p:nvPr userDrawn="1"/>
          </p:nvSpPr>
          <p:spPr bwMode="auto">
            <a:xfrm flipV="1">
              <a:off x="199" y="2052"/>
              <a:ext cx="5476" cy="3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</p:grpSp>
      <p:sp>
        <p:nvSpPr>
          <p:cNvPr id="93196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990600" y="1833563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3197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1438"/>
            <a:ext cx="6400800" cy="17621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07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713625CD-EF2A-41FE-8FBE-795D3232A3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33040FC4-9F06-499F-84D0-9163B2876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28600"/>
            <a:ext cx="2019300" cy="61325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905500" cy="61325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033B4EA2-684E-4446-A82B-1D077104E7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28600"/>
            <a:ext cx="7383462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828800"/>
            <a:ext cx="8077200" cy="453231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B50B3974-EDCA-482F-A95B-03DCB5CEB8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28600"/>
            <a:ext cx="7383462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28800"/>
            <a:ext cx="3962400" cy="4532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28800"/>
            <a:ext cx="3962400" cy="4532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583A79CB-8955-4597-AFD8-1489DB7F0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A4A1-3200-4A44-B6CE-6C0E460987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2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05800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286D2AC-B0F5-41AD-8620-E048191860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6540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67B62B8D-91A0-4A24-871D-2CE53B8580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93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2CB3198D-C55E-46E6-8960-576AED3871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3A5AFF03-CB7E-4540-A95D-F3D46D2FA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962400" cy="4532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28800"/>
            <a:ext cx="3962400" cy="4532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AC5C1BC3-E588-48DF-8190-F88F06B579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268C2F8D-7C82-483C-85EF-21973E799A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A26DE1FC-4FE4-4069-8429-1C32AA1F35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40C569E1-E610-4DC0-B504-4B1C515791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9F13497E-BB0C-489B-9863-1A1EA60CEB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33163078-5BE5-46C7-A658-1F7ED78F5F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28600"/>
            <a:ext cx="73834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2531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8077200" cy="453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342" tIns="42672" rIns="85342" bIns="42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1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5341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Chap 1-</a:t>
            </a:r>
            <a:fld id="{16AE41C4-3E57-4B32-BF39-9ECE6D003A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2533" name="Group 15"/>
          <p:cNvGrpSpPr>
            <a:grpSpLocks/>
          </p:cNvGrpSpPr>
          <p:nvPr userDrawn="1"/>
        </p:nvGrpSpPr>
        <p:grpSpPr bwMode="auto">
          <a:xfrm>
            <a:off x="0" y="609600"/>
            <a:ext cx="9009063" cy="1181100"/>
            <a:chOff x="0" y="1536"/>
            <a:chExt cx="5675" cy="744"/>
          </a:xfrm>
        </p:grpSpPr>
        <p:grpSp>
          <p:nvGrpSpPr>
            <p:cNvPr id="22535" name="Group 16"/>
            <p:cNvGrpSpPr>
              <a:grpSpLocks/>
            </p:cNvGrpSpPr>
            <p:nvPr userDrawn="1"/>
          </p:nvGrpSpPr>
          <p:grpSpPr bwMode="auto">
            <a:xfrm>
              <a:off x="183" y="1604"/>
              <a:ext cx="448" cy="297"/>
              <a:chOff x="720" y="336"/>
              <a:chExt cx="624" cy="432"/>
            </a:xfrm>
          </p:grpSpPr>
          <p:sp>
            <p:nvSpPr>
              <p:cNvPr id="92177" name="Rectangle 17"/>
              <p:cNvSpPr>
                <a:spLocks noChangeArrowheads="1"/>
              </p:cNvSpPr>
              <p:nvPr userDrawn="1"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Arial" pitchFamily="34" charset="0"/>
                  <a:cs typeface="+mn-cs"/>
                </a:endParaRPr>
              </a:p>
            </p:txBody>
          </p:sp>
          <p:sp>
            <p:nvSpPr>
              <p:cNvPr id="92178" name="Rectangle 18"/>
              <p:cNvSpPr>
                <a:spLocks noChangeArrowheads="1"/>
              </p:cNvSpPr>
              <p:nvPr userDrawn="1"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Arial" pitchFamily="34" charset="0"/>
                  <a:cs typeface="+mn-cs"/>
                </a:endParaRPr>
              </a:p>
            </p:txBody>
          </p:sp>
        </p:grpSp>
        <p:sp>
          <p:nvSpPr>
            <p:cNvPr id="92179" name="Rectangle 19"/>
            <p:cNvSpPr>
              <a:spLocks noChangeArrowheads="1"/>
            </p:cNvSpPr>
            <p:nvPr userDrawn="1"/>
          </p:nvSpPr>
          <p:spPr bwMode="auto">
            <a:xfrm>
              <a:off x="432" y="1868"/>
              <a:ext cx="294" cy="298"/>
            </a:xfrm>
            <a:prstGeom prst="rect">
              <a:avLst/>
            </a:prstGeom>
            <a:gradFill rotWithShape="1">
              <a:gsLst>
                <a:gs pos="0">
                  <a:srgbClr val="339966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2180" name="Rectangle 20"/>
            <p:cNvSpPr>
              <a:spLocks noChangeArrowheads="1"/>
            </p:cNvSpPr>
            <p:nvPr userDrawn="1"/>
          </p:nvSpPr>
          <p:spPr bwMode="auto">
            <a:xfrm>
              <a:off x="245" y="1868"/>
              <a:ext cx="187" cy="298"/>
            </a:xfrm>
            <a:prstGeom prst="rect">
              <a:avLst/>
            </a:prstGeom>
            <a:solidFill>
              <a:srgbClr val="33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2181" name="Rectangle 21"/>
            <p:cNvSpPr>
              <a:spLocks noChangeArrowheads="1"/>
            </p:cNvSpPr>
            <p:nvPr userDrawn="1"/>
          </p:nvSpPr>
          <p:spPr bwMode="auto">
            <a:xfrm>
              <a:off x="144" y="2016"/>
              <a:ext cx="353" cy="264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FFFFCC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2182" name="Rectangle 22"/>
            <p:cNvSpPr>
              <a:spLocks noChangeArrowheads="1"/>
            </p:cNvSpPr>
            <p:nvPr userDrawn="1"/>
          </p:nvSpPr>
          <p:spPr bwMode="auto">
            <a:xfrm>
              <a:off x="0" y="1823"/>
              <a:ext cx="353" cy="26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00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2183" name="Rectangle 23"/>
            <p:cNvSpPr>
              <a:spLocks noChangeArrowheads="1"/>
            </p:cNvSpPr>
            <p:nvPr userDrawn="1"/>
          </p:nvSpPr>
          <p:spPr bwMode="auto">
            <a:xfrm>
              <a:off x="400" y="1536"/>
              <a:ext cx="20" cy="66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2184" name="Rectangle 24"/>
            <p:cNvSpPr>
              <a:spLocks noChangeArrowheads="1"/>
            </p:cNvSpPr>
            <p:nvPr userDrawn="1"/>
          </p:nvSpPr>
          <p:spPr bwMode="auto">
            <a:xfrm flipV="1">
              <a:off x="199" y="2052"/>
              <a:ext cx="5476" cy="3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</p:grpSp>
      <p:sp>
        <p:nvSpPr>
          <p:cNvPr id="18" name="Footer Placeholder 17"/>
          <p:cNvSpPr>
            <a:spLocks noGrp="1" noChangeArrowheads="1"/>
          </p:cNvSpPr>
          <p:nvPr>
            <p:ph type="ftr" sz="quarter" idx="3"/>
          </p:nvPr>
        </p:nvSpPr>
        <p:spPr>
          <a:xfrm>
            <a:off x="0" y="6599238"/>
            <a:ext cx="4419600" cy="25876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55" r:id="rId13"/>
    <p:sldLayoutId id="2147483668" r:id="rId14"/>
    <p:sldLayoutId id="2147483672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2pPr>
      <a:lvl3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3pPr>
      <a:lvl4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4pPr>
      <a:lvl5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5pPr>
      <a:lvl6pPr marL="4572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6pPr>
      <a:lvl7pPr marL="9144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7pPr>
      <a:lvl8pPr marL="13716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8pPr>
      <a:lvl9pPr marL="18288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9pPr>
    </p:titleStyle>
    <p:bodyStyle>
      <a:lvl1pPr marL="320675" indent="-320675" algn="l" defTabSz="85248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93738" indent="-268288" algn="l" defTabSz="852488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068388" indent="-215900" algn="l" defTabSz="8524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493838" indent="-212725" algn="l" defTabSz="85248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1919288" indent="-212725" algn="l" defTabSz="852488" rtl="0" eaLnBrk="0" fontAlgn="base" hangingPunct="0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3764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8336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2908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7480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388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7B62B8D-91A0-4A24-871D-2CE53B8580D5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28600" y="1143000"/>
            <a:ext cx="373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7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4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5.emf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762000" y="1295401"/>
            <a:ext cx="8077200" cy="1981199"/>
          </a:xfrm>
        </p:spPr>
        <p:txBody>
          <a:bodyPr/>
          <a:lstStyle/>
          <a:p>
            <a:r>
              <a:rPr lang="en-US" sz="3600" b="1"/>
              <a:t>Bài </a:t>
            </a:r>
            <a:r>
              <a:rPr lang="en-US" sz="3600" b="1" smtClean="0"/>
              <a:t>7</a:t>
            </a:r>
            <a:r>
              <a:rPr lang="en-US" sz="3600"/>
              <a:t/>
            </a:r>
            <a:br>
              <a:rPr lang="en-US" sz="3600"/>
            </a:br>
            <a:r>
              <a:rPr lang="en-US" sz="3600" smtClean="0"/>
              <a:t>Ước lượng tham số </a:t>
            </a:r>
            <a:endParaRPr lang="en-US" sz="3600" dirty="0" smtClean="0">
              <a:solidFill>
                <a:schemeClr val="folHlink"/>
              </a:solidFill>
            </a:endParaRPr>
          </a:p>
        </p:txBody>
      </p:sp>
      <p:sp>
        <p:nvSpPr>
          <p:cNvPr id="1741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43600"/>
            <a:ext cx="4419600" cy="152400"/>
          </a:xfrm>
        </p:spPr>
        <p:txBody>
          <a:bodyPr/>
          <a:lstStyle/>
          <a:p>
            <a:pPr eaLnBrk="1" hangingPunct="1"/>
            <a:endParaRPr lang="en-US" sz="3500" dirty="0" smtClean="0"/>
          </a:p>
        </p:txBody>
      </p:sp>
      <p:sp>
        <p:nvSpPr>
          <p:cNvPr id="4" name="Rectangle 107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KTXH</a:t>
            </a:r>
            <a:endParaRPr lang="en-US" dirty="0"/>
          </a:p>
        </p:txBody>
      </p:sp>
      <p:sp>
        <p:nvSpPr>
          <p:cNvPr id="17410" name="Footer Placeholder 17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b="1" dirty="0" err="1" smtClean="0"/>
              <a:t>Bộ</a:t>
            </a:r>
            <a:r>
              <a:rPr lang="en-US" b="1" dirty="0" smtClean="0"/>
              <a:t> </a:t>
            </a:r>
            <a:r>
              <a:rPr lang="en-US" b="1" dirty="0" err="1" smtClean="0"/>
              <a:t>môn</a:t>
            </a:r>
            <a:r>
              <a:rPr lang="en-US" b="1" dirty="0" smtClean="0"/>
              <a:t> </a:t>
            </a:r>
            <a:r>
              <a:rPr lang="en-US" b="1" dirty="0" err="1" smtClean="0"/>
              <a:t>Toán</a:t>
            </a:r>
            <a:r>
              <a:rPr lang="en-US" b="1" dirty="0" smtClean="0"/>
              <a:t> – </a:t>
            </a:r>
            <a:r>
              <a:rPr lang="en-US" b="1" dirty="0" err="1" smtClean="0"/>
              <a:t>Đại</a:t>
            </a:r>
            <a:r>
              <a:rPr lang="en-US" b="1" dirty="0" smtClean="0"/>
              <a:t> </a:t>
            </a:r>
            <a:r>
              <a:rPr lang="en-US" b="1" dirty="0" err="1" smtClean="0"/>
              <a:t>học</a:t>
            </a:r>
            <a:r>
              <a:rPr lang="en-US" b="1" dirty="0" smtClean="0"/>
              <a:t> </a:t>
            </a:r>
            <a:r>
              <a:rPr lang="en-US" b="1" dirty="0" err="1" smtClean="0"/>
              <a:t>Thăng</a:t>
            </a:r>
            <a:r>
              <a:rPr lang="en-US" b="1" dirty="0" smtClean="0"/>
              <a:t> Long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Ước lượng điểm</a:t>
            </a:r>
            <a:endParaRPr lang="en-US" b="1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81200"/>
            <a:ext cx="6248400" cy="3885406"/>
          </a:xfrm>
        </p:spPr>
      </p:pic>
    </p:spTree>
    <p:extLst>
      <p:ext uri="{BB962C8B-B14F-4D97-AF65-F5344CB8AC3E}">
        <p14:creationId xmlns:p14="http://schemas.microsoft.com/office/powerpoint/2010/main" val="34856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Tính chất của ước lượng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>
                    <a:solidFill>
                      <a:srgbClr val="FF0000"/>
                    </a:solidFill>
                  </a:rPr>
                  <a:t>Ước lượng không chệch: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𝜃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  <a:p>
                <a:r>
                  <a:rPr lang="en-US">
                    <a:solidFill>
                      <a:srgbClr val="FF0000"/>
                    </a:solidFill>
                  </a:rPr>
                  <a:t>Ước lượng hiệu quả: UL không chệch có phương sai nhỏ nhất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77" t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Tính chất của ước lượng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7345567"/>
                  </p:ext>
                </p:extLst>
              </p:nvPr>
            </p:nvGraphicFramePr>
            <p:xfrm>
              <a:off x="609600" y="1828800"/>
              <a:ext cx="7010400" cy="1925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45434"/>
                    <a:gridCol w="4364966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Tham số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Ước</a:t>
                          </a:r>
                          <a:r>
                            <a:rPr lang="en-US" baseline="0" smtClean="0"/>
                            <a:t> lượng không chệch, hiệu quả</a:t>
                          </a:r>
                          <a:endParaRPr 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8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8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7345567"/>
                  </p:ext>
                </p:extLst>
              </p:nvPr>
            </p:nvGraphicFramePr>
            <p:xfrm>
              <a:off x="609600" y="1828800"/>
              <a:ext cx="7010400" cy="1925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45434"/>
                    <a:gridCol w="4364966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Tham số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Ước</a:t>
                          </a:r>
                          <a:r>
                            <a:rPr lang="en-US" baseline="0" smtClean="0"/>
                            <a:t> lượng không chệch, hiệu quả</a:t>
                          </a:r>
                          <a:endParaRPr lang="en-US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77647" r="-1649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615" t="-77647" b="-200000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77647" r="-1649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615" t="-177647" b="-100000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277647" r="-164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615" t="-27764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16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Khoảng tin cậy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vi-VN" smtClean="0">
                    <a:solidFill>
                      <a:srgbClr val="FF0000"/>
                    </a:solidFill>
                  </a:rPr>
                  <a:t>Khoảng tin cậy </a:t>
                </a:r>
                <a:r>
                  <a:rPr lang="vi-VN" smtClean="0"/>
                  <a:t>cho một tham số tổng </a:t>
                </a:r>
                <a:r>
                  <a:rPr lang="vi-VN"/>
                  <a:t>thể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vi-VN" smtClean="0"/>
                  <a:t> </a:t>
                </a:r>
                <a:r>
                  <a:rPr lang="vi-VN"/>
                  <a:t>là một khoảng giá trị mà ta tin là tham số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mtClean="0"/>
                  <a:t> </a:t>
                </a:r>
                <a:r>
                  <a:rPr lang="vi-VN" smtClean="0"/>
                  <a:t>thuộc </a:t>
                </a:r>
                <a:r>
                  <a:rPr lang="vi-VN"/>
                  <a:t>vào đó</a:t>
                </a:r>
                <a:r>
                  <a:rPr lang="vi-VN" smtClean="0"/>
                  <a:t>.</a:t>
                </a:r>
                <a:endParaRPr lang="en-US" smtClean="0"/>
              </a:p>
              <a:p>
                <a:pPr marL="0" indent="0">
                  <a:buNone/>
                </a:pPr>
                <a:r>
                  <a:rPr lang="vi-VN"/>
                  <a:t/>
                </a:r>
                <a:br>
                  <a:rPr lang="vi-VN"/>
                </a:br>
                <a:r>
                  <a:rPr lang="vi-VN"/>
                  <a:t>Xác suất để khoảng tin cậy chứa tham số gọi là </a:t>
                </a:r>
                <a:r>
                  <a:rPr lang="vi-VN">
                    <a:solidFill>
                      <a:srgbClr val="FF0000"/>
                    </a:solidFill>
                  </a:rPr>
                  <a:t>độ tin cậy</a:t>
                </a:r>
                <a:r>
                  <a:rPr lang="vi-VN"/>
                  <a:t>, </a:t>
                </a:r>
                <a:r>
                  <a:rPr lang="en-US" smtClean="0"/>
                  <a:t>thông thường: </a:t>
                </a:r>
                <a:r>
                  <a:rPr lang="vi-VN" smtClean="0"/>
                  <a:t>90</a:t>
                </a:r>
                <a:r>
                  <a:rPr lang="en-US" smtClean="0"/>
                  <a:t>%, 95%, 99%.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585" t="-1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11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Hàm ước lượng khoảng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780213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670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>
                <a:latin typeface="Times New Roman" pitchFamily="18" charset="0"/>
                <a:cs typeface="Times New Roman" pitchFamily="18" charset="0"/>
              </a:rPr>
            </a:br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Khoảng tin cậy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EF92D9A3-AE8C-409F-844C-3EF81B1AB31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1434" y="118619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 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84" y="1798093"/>
            <a:ext cx="6572250" cy="419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1874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Độ tin cậy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752600"/>
            <a:ext cx="647700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226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l"/>
                <a:r>
                  <a:rPr lang="en-US" smtClean="0"/>
                  <a:t>KTC cho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𝜇</m:t>
                    </m:r>
                    <m:r>
                      <a:rPr lang="en-US" b="0" i="1" smtClean="0">
                        <a:latin typeface="Cambria Math"/>
                      </a:rPr>
                      <m:t>: </m:t>
                    </m:r>
                  </m:oMath>
                </a14:m>
                <a:r>
                  <a:rPr lang="en-US" smtClean="0"/>
                  <a:t>T/h cỡ mẫu lớn</a:t>
                </a:r>
                <a:endParaRPr lang="en-US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3055" b="-26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8666" y="1276513"/>
                <a:ext cx="8077200" cy="4760913"/>
              </a:xfr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smtClean="0"/>
                  <a:t>Ta tìm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𝑒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mtClean="0"/>
                  <a:t>sao cho:</a:t>
                </a:r>
              </a:p>
              <a:p>
                <a:endParaRPr lang="en-US" sz="1800"/>
              </a:p>
              <a:p>
                <a:endParaRPr lang="en-US" sz="1800" smtClean="0"/>
              </a:p>
              <a:p>
                <a:endParaRPr lang="en-US" sz="1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666" y="1276513"/>
                <a:ext cx="8077200" cy="4760913"/>
              </a:xfrm>
              <a:blipFill rotWithShape="1">
                <a:blip r:embed="rId3"/>
                <a:stretch>
                  <a:fillRect l="-226" t="-1019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 bwMode="auto">
              <a:xfrm>
                <a:off x="3731524" y="1371600"/>
                <a:ext cx="4879075" cy="5334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i="1">
                              <a:latin typeface="Cambria Math"/>
                            </a:rPr>
                            <m:t> −</m:t>
                          </m:r>
                          <m:r>
                            <a:rPr lang="en-US" sz="2800" i="1">
                              <a:latin typeface="Cambria Math"/>
                            </a:rPr>
                            <m:t>𝑒</m:t>
                          </m:r>
                          <m:r>
                            <a:rPr lang="en-US" sz="2800" i="1">
                              <a:latin typeface="Cambria Math"/>
                            </a:rPr>
                            <m:t>&lt;</m:t>
                          </m:r>
                          <m:r>
                            <a:rPr lang="en-US" sz="2800" i="1">
                              <a:latin typeface="Cambria Math"/>
                            </a:rPr>
                            <m:t>𝜇</m:t>
                          </m:r>
                          <m:r>
                            <a:rPr lang="en-US" sz="2800" i="1">
                              <a:latin typeface="Cambria Math"/>
                            </a:rPr>
                            <m:t>&lt; 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  <m:r>
                            <a:rPr lang="en-US" sz="2800" i="1"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sz="2800">
                          <a:latin typeface="Cambria Math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/>
                        </a:rPr>
                        <m:t>α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1524" y="1371600"/>
                <a:ext cx="4879075" cy="533400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-Down Arrow 8"/>
          <p:cNvSpPr/>
          <p:nvPr/>
        </p:nvSpPr>
        <p:spPr bwMode="auto">
          <a:xfrm>
            <a:off x="5486400" y="1936173"/>
            <a:ext cx="95250" cy="623455"/>
          </a:xfrm>
          <a:prstGeom prst="upDownArrow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 bwMode="auto">
              <a:xfrm>
                <a:off x="3650773" y="2585114"/>
                <a:ext cx="4879075" cy="5334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𝜇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&lt;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𝜇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sz="2800">
                          <a:latin typeface="Cambria Math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/>
                        </a:rPr>
                        <m:t>α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0773" y="2585114"/>
                <a:ext cx="4879075" cy="533400"/>
              </a:xfrm>
              <a:prstGeom prst="round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Up-Down Arrow 10"/>
          <p:cNvSpPr/>
          <p:nvPr/>
        </p:nvSpPr>
        <p:spPr bwMode="auto">
          <a:xfrm>
            <a:off x="5440778" y="3118514"/>
            <a:ext cx="99437" cy="767686"/>
          </a:xfrm>
          <a:prstGeom prst="upDownArrow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 bwMode="auto">
              <a:xfrm>
                <a:off x="4114800" y="3886200"/>
                <a:ext cx="4415048" cy="99003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𝑃</m:t>
                      </m:r>
                      <m:r>
                        <a:rPr lang="en-US" sz="2800" i="1" smtClean="0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𝑒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&lt;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/>
                            </a:rPr>
                            <m:t> −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&lt;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𝑒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280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886200"/>
                <a:ext cx="4415048" cy="990031"/>
              </a:xfrm>
              <a:prstGeom prst="round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 bwMode="auto">
          <a:xfrm>
            <a:off x="5855487" y="3702670"/>
            <a:ext cx="1104900" cy="1447800"/>
          </a:xfrm>
          <a:prstGeom prst="ellipse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5" name="Straight Arrow Connector 14"/>
          <p:cNvCxnSpPr>
            <a:stCxn id="13" idx="4"/>
          </p:cNvCxnSpPr>
          <p:nvPr/>
        </p:nvCxnSpPr>
        <p:spPr bwMode="auto">
          <a:xfrm>
            <a:off x="6407937" y="5150470"/>
            <a:ext cx="0" cy="457200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6174374" y="5656619"/>
            <a:ext cx="532266" cy="457199"/>
          </a:xfrm>
          <a:prstGeom prst="ellipse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9122" y="5747091"/>
            <a:ext cx="31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Z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27487" y="4962261"/>
            <a:ext cx="8899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Định </a:t>
            </a:r>
            <a:r>
              <a:rPr lang="en-US" sz="1800" smtClean="0"/>
              <a:t>lý</a:t>
            </a:r>
          </a:p>
          <a:p>
            <a:r>
              <a:rPr lang="en-US" sz="1800" smtClean="0"/>
              <a:t> </a:t>
            </a:r>
            <a:r>
              <a:rPr lang="en-US" sz="1800"/>
              <a:t>GHTT</a:t>
            </a:r>
          </a:p>
          <a:p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9287"/>
            <a:ext cx="3198124" cy="2257425"/>
          </a:xfrm>
          <a:prstGeom prst="rect">
            <a:avLst/>
          </a:prstGeom>
        </p:spPr>
      </p:pic>
      <p:sp>
        <p:nvSpPr>
          <p:cNvPr id="25" name="Ellipse 12"/>
          <p:cNvSpPr/>
          <p:nvPr/>
        </p:nvSpPr>
        <p:spPr>
          <a:xfrm>
            <a:off x="4549615" y="3986064"/>
            <a:ext cx="990600" cy="931608"/>
          </a:xfrm>
          <a:prstGeom prst="ellipse">
            <a:avLst/>
          </a:prstGeom>
          <a:solidFill>
            <a:srgbClr val="FF5C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/>
          </a:p>
        </p:txBody>
      </p:sp>
      <p:sp>
        <p:nvSpPr>
          <p:cNvPr id="26" name="Ellipse 12"/>
          <p:cNvSpPr/>
          <p:nvPr/>
        </p:nvSpPr>
        <p:spPr>
          <a:xfrm>
            <a:off x="7317474" y="3976910"/>
            <a:ext cx="1066799" cy="899321"/>
          </a:xfrm>
          <a:prstGeom prst="ellipse">
            <a:avLst/>
          </a:prstGeom>
          <a:solidFill>
            <a:srgbClr val="FF5C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/>
          </a:p>
        </p:txBody>
      </p:sp>
      <p:cxnSp>
        <p:nvCxnSpPr>
          <p:cNvPr id="28" name="Straight Arrow Connector 27"/>
          <p:cNvCxnSpPr>
            <a:stCxn id="25" idx="4"/>
          </p:cNvCxnSpPr>
          <p:nvPr/>
        </p:nvCxnSpPr>
        <p:spPr bwMode="auto">
          <a:xfrm>
            <a:off x="5044915" y="4917672"/>
            <a:ext cx="0" cy="533969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7850873" y="4876231"/>
            <a:ext cx="0" cy="746689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317474" y="5622415"/>
                <a:ext cx="681248" cy="494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474" y="5622415"/>
                <a:ext cx="681248" cy="494815"/>
              </a:xfrm>
              <a:prstGeom prst="rect">
                <a:avLst/>
              </a:prstGeom>
              <a:blipFill rotWithShape="1">
                <a:blip r:embed="rId8"/>
                <a:stretch>
                  <a:fillRect r="-2679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498076" y="5467592"/>
                <a:ext cx="681248" cy="494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076" y="5467592"/>
                <a:ext cx="681248" cy="494815"/>
              </a:xfrm>
              <a:prstGeom prst="rect">
                <a:avLst/>
              </a:prstGeom>
              <a:blipFill rotWithShape="1">
                <a:blip r:embed="rId9"/>
                <a:stretch>
                  <a:fillRect r="-35714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lipse 12"/>
          <p:cNvSpPr/>
          <p:nvPr/>
        </p:nvSpPr>
        <p:spPr>
          <a:xfrm>
            <a:off x="4637266" y="5335442"/>
            <a:ext cx="883822" cy="781788"/>
          </a:xfrm>
          <a:prstGeom prst="ellipse">
            <a:avLst/>
          </a:prstGeom>
          <a:solidFill>
            <a:srgbClr val="FF5C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/>
          </a:p>
        </p:txBody>
      </p:sp>
      <p:sp>
        <p:nvSpPr>
          <p:cNvPr id="37" name="Ellipse 12"/>
          <p:cNvSpPr/>
          <p:nvPr/>
        </p:nvSpPr>
        <p:spPr>
          <a:xfrm>
            <a:off x="7458084" y="5470093"/>
            <a:ext cx="785578" cy="799458"/>
          </a:xfrm>
          <a:prstGeom prst="ellipse">
            <a:avLst/>
          </a:prstGeom>
          <a:solidFill>
            <a:srgbClr val="FF5C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2225" y="4934274"/>
                <a:ext cx="4138505" cy="802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/2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/2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5" y="4934274"/>
                <a:ext cx="4138505" cy="80233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5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KTC cho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𝜇</m:t>
                    </m:r>
                    <m:r>
                      <a:rPr lang="en-US" i="1">
                        <a:latin typeface="Cambria Math"/>
                      </a:rPr>
                      <m:t>: </m:t>
                    </m:r>
                  </m:oMath>
                </a14:m>
                <a:r>
                  <a:rPr lang="en-US"/>
                  <a:t>T/h cỡ mẫu lớn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26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8800"/>
                <a:ext cx="8382000" cy="45323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mtClean="0">
                    <a:solidFill>
                      <a:schemeClr val="tx2">
                        <a:lumMod val="75000"/>
                      </a:schemeClr>
                    </a:solidFill>
                  </a:rPr>
                  <a:t>Khoảng tin cậy cho trung bình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smtClean="0">
                    <a:solidFill>
                      <a:schemeClr val="tx2">
                        <a:lumMod val="75000"/>
                      </a:schemeClr>
                    </a:solidFill>
                  </a:rPr>
                  <a:t> với độ tin cậy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/>
                      </a:rPr>
                      <m:t>1−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/>
                      </a:rPr>
                      <m:t>𝛼</m:t>
                    </m:r>
                  </m:oMath>
                </a14:m>
                <a:endParaRPr lang="en-US" b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b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/>
                      </a:rPr>
                      <m:t>𝑒</m:t>
                    </m:r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/2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b="0" smtClean="0">
                    <a:solidFill>
                      <a:schemeClr val="tx2">
                        <a:lumMod val="75000"/>
                      </a:schemeClr>
                    </a:solidFill>
                  </a:rPr>
                  <a:t>  </a:t>
                </a:r>
                <a:r>
                  <a:rPr lang="en-US" sz="2400" b="0" smtClean="0">
                    <a:solidFill>
                      <a:srgbClr val="FF0000"/>
                    </a:solidFill>
                  </a:rPr>
                  <a:t>gọi là độ rộng của khoảng tin cậy</a:t>
                </a:r>
              </a:p>
              <a:p>
                <a:pPr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sz="2400" b="0" smtClean="0">
                    <a:solidFill>
                      <a:schemeClr val="tx1"/>
                    </a:solidFill>
                  </a:rPr>
                  <a:t>	      </a:t>
                </a:r>
                <a:r>
                  <a:rPr lang="en-US" sz="2400" b="0" smtClean="0">
                    <a:solidFill>
                      <a:srgbClr val="FF0000"/>
                    </a:solidFill>
                  </a:rPr>
                  <a:t> xác định từ phân phối chuẩn hóa</a:t>
                </a:r>
                <a:r>
                  <a:rPr lang="en-US" sz="2400" b="0" smtClean="0">
                    <a:solidFill>
                      <a:schemeClr val="tx1"/>
                    </a:solidFill>
                  </a:rPr>
                  <a:t>	</a:t>
                </a:r>
              </a:p>
              <a:p>
                <a:pPr>
                  <a:buFont typeface="Wingdings" pitchFamily="2" charset="2"/>
                  <a:buChar char="v"/>
                </a:pPr>
                <a:endParaRPr lang="en-US" sz="2400" b="0" smtClean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Char char="v"/>
                </a:pPr>
                <a:endParaRPr lang="en-US" sz="2400"/>
              </a:p>
              <a:p>
                <a:pPr>
                  <a:buFont typeface="Wingdings" pitchFamily="2" charset="2"/>
                  <a:buChar char="v"/>
                </a:pPr>
                <a:r>
                  <a:rPr lang="en-US" sz="2000" b="0" smtClean="0">
                    <a:solidFill>
                      <a:schemeClr val="tx1"/>
                    </a:solidFill>
                  </a:rPr>
                  <a:t>Chú ý: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/2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b="0" smtClean="0">
                    <a:solidFill>
                      <a:schemeClr val="tx1"/>
                    </a:solidFill>
                  </a:rPr>
                  <a:t>có thể tính xấp xỉ qua phân phối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b="0" smtClean="0">
                    <a:solidFill>
                      <a:schemeClr val="tx1"/>
                    </a:solidFill>
                  </a:rPr>
                  <a:t>. (xem phần sau)</a:t>
                </a:r>
              </a:p>
              <a:p>
                <a:pPr>
                  <a:buFont typeface="Wingdings" pitchFamily="2" charset="2"/>
                  <a:buChar char="v"/>
                </a:pPr>
                <a:endParaRPr lang="en-US" sz="2400" b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8800"/>
                <a:ext cx="8382000" cy="4532313"/>
              </a:xfrm>
              <a:blipFill rotWithShape="1">
                <a:blip r:embed="rId3"/>
                <a:stretch>
                  <a:fillRect l="-1527" t="-1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 bwMode="auto">
              <a:xfrm>
                <a:off x="2286001" y="2438400"/>
                <a:ext cx="4191000" cy="98832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 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/2</m:t>
                        </m:r>
                      </m:sub>
                    </m:sSub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800" smtClean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/2</m:t>
                        </m:r>
                      </m:sub>
                    </m:sSub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 ]</m:t>
                    </m:r>
                  </m:oMath>
                </a14:m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1" y="2438400"/>
                <a:ext cx="4191000" cy="988325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1558386"/>
                  </p:ext>
                </p:extLst>
              </p:nvPr>
            </p:nvGraphicFramePr>
            <p:xfrm>
              <a:off x="1333501" y="4724400"/>
              <a:ext cx="6096000" cy="7612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0.1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0.05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0.01</a:t>
                          </a:r>
                          <a:endParaRPr 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  <m:r>
                                      <a:rPr lang="en-US" sz="1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1.645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1.96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2.57</a:t>
                          </a:r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1558386"/>
                  </p:ext>
                </p:extLst>
              </p:nvPr>
            </p:nvGraphicFramePr>
            <p:xfrm>
              <a:off x="1333501" y="4724400"/>
              <a:ext cx="6096000" cy="7612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4000"/>
                    <a:gridCol w="1524000"/>
                    <a:gridCol w="1524000"/>
                    <a:gridCol w="15240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400" t="-8197" r="-3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0.1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0.05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0.01</a:t>
                          </a:r>
                          <a:endParaRPr lang="en-US"/>
                        </a:p>
                      </a:txBody>
                      <a:tcPr/>
                    </a:tc>
                  </a:tr>
                  <a:tr h="390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400" t="-103125" r="-3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1.645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1.96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2.57</a:t>
                          </a:r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22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mtClean="0"/>
                  <a:t>Phân phối student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26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97205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97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664335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NỘI DUNG CHÍNH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05200" y="6477000"/>
            <a:ext cx="2133600" cy="365125"/>
          </a:xfrm>
        </p:spPr>
        <p:txBody>
          <a:bodyPr/>
          <a:lstStyle/>
          <a:p>
            <a:fld id="{EF92D9A3-AE8C-409F-844C-3EF81B1AB311}" type="slidenum">
              <a:rPr lang="en-US" sz="1600" b="0" smtClean="0">
                <a:solidFill>
                  <a:srgbClr val="C00000"/>
                </a:solidFill>
              </a:rPr>
              <a:pPr/>
              <a:t>2</a:t>
            </a:fld>
            <a:endParaRPr lang="en-US" sz="1600" b="0" dirty="0">
              <a:solidFill>
                <a:srgbClr val="C00000"/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771783464"/>
              </p:ext>
            </p:extLst>
          </p:nvPr>
        </p:nvGraphicFramePr>
        <p:xfrm>
          <a:off x="0" y="1676400"/>
          <a:ext cx="87630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121343" y="2115529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Ước lượng điểm và ước lượng khoảng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0" y="3185723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Một số tính chất của ước lượng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00200" y="4255917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Ước lượng điểm cho trung bình, tỷ lệ, phương sai</a:t>
            </a:r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1600" y="5320291"/>
            <a:ext cx="673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Ước lượng khoảng cho trung bình, tỷ lệ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KTC cho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𝜇</m:t>
                    </m:r>
                    <m:r>
                      <a:rPr lang="en-US" i="1">
                        <a:latin typeface="Cambria Math"/>
                      </a:rPr>
                      <m:t>: </m:t>
                    </m:r>
                  </m:oMath>
                </a14:m>
                <a:r>
                  <a:rPr lang="en-US"/>
                  <a:t>T/h cỡ mẫu </a:t>
                </a:r>
                <a:r>
                  <a:rPr lang="en-US" smtClean="0"/>
                  <a:t>nhỏ</a:t>
                </a:r>
                <a:endParaRPr lang="en-US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26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𝑇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~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 bwMode="auto">
              <a:xfrm>
                <a:off x="598666" y="1221706"/>
                <a:ext cx="8077200" cy="4760913"/>
              </a:xfrm>
              <a:prstGeom prst="rect">
                <a:avLst/>
              </a:prstGeom>
              <a:ln w="254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85342" tIns="42672" rIns="85342" bIns="42672" numCol="1" anchor="t" anchorCtr="0" compatLnSpc="1">
                <a:prstTxWarp prst="textNoShape">
                  <a:avLst/>
                </a:prstTxWarp>
              </a:bodyPr>
              <a:lstStyle>
                <a:lvl1pPr marL="320675" indent="-320675" algn="l" defTabSz="8524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93738" indent="-268288" algn="l" defTabSz="8524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068388" indent="-215900" algn="l" defTabSz="8524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493838" indent="-212725" algn="l" defTabSz="8524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919288" indent="-212725" algn="l" defTabSz="8524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76488" indent="-212725" algn="l" defTabSz="852488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833688" indent="-212725" algn="l" defTabSz="852488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90888" indent="-212725" algn="l" defTabSz="852488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48088" indent="-212725" algn="l" defTabSz="852488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SzPct val="50000"/>
                  <a:buFont typeface="Wingdings" pitchFamily="2" charset="2"/>
                  <a:buChar char="n"/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mtClean="0"/>
                  <a:t>Ta tìm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𝑒</m:t>
                    </m:r>
                    <m:r>
                      <a:rPr lang="en-US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mtClean="0"/>
                  <a:t>sao cho:</a:t>
                </a:r>
              </a:p>
              <a:p>
                <a:pPr marL="0" indent="0">
                  <a:buNone/>
                </a:pPr>
                <a:endParaRPr lang="en-US" sz="180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666" y="1221706"/>
                <a:ext cx="8077200" cy="4760913"/>
              </a:xfrm>
              <a:prstGeom prst="rect">
                <a:avLst/>
              </a:prstGeom>
              <a:blipFill rotWithShape="1">
                <a:blip r:embed="rId4"/>
                <a:stretch>
                  <a:fillRect l="-226" t="-1019"/>
                </a:stretch>
              </a:blipFill>
              <a:ln w="254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3"/>
          <p:cNvSpPr txBox="1">
            <a:spLocks/>
          </p:cNvSpPr>
          <p:nvPr/>
        </p:nvSpPr>
        <p:spPr bwMode="auto">
          <a:xfrm>
            <a:off x="6858000" y="65341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0" y="6599238"/>
            <a:ext cx="4419600" cy="25876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 bwMode="auto">
              <a:xfrm>
                <a:off x="3955501" y="2057400"/>
                <a:ext cx="4415048" cy="99003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𝑃</m:t>
                      </m:r>
                      <m:r>
                        <a:rPr lang="en-US" sz="2800" i="1" smtClean="0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𝑒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&lt;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/>
                            </a:rPr>
                            <m:t> −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&lt;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𝑒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280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501" y="2057400"/>
                <a:ext cx="4415048" cy="990031"/>
              </a:xfrm>
              <a:prstGeom prst="round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 bwMode="auto">
          <a:xfrm>
            <a:off x="5767580" y="1866615"/>
            <a:ext cx="1104900" cy="1447800"/>
          </a:xfrm>
          <a:prstGeom prst="ellipse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5" idx="4"/>
          </p:cNvCxnSpPr>
          <p:nvPr/>
        </p:nvCxnSpPr>
        <p:spPr bwMode="auto">
          <a:xfrm>
            <a:off x="6320030" y="3314415"/>
            <a:ext cx="0" cy="457200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943600" y="3771615"/>
            <a:ext cx="838200" cy="591573"/>
          </a:xfrm>
          <a:prstGeom prst="ellipse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943601" y="3727490"/>
                <a:ext cx="561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b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1" y="3727490"/>
                <a:ext cx="561298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28261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427487" y="496226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1" name="Ellipse 12"/>
          <p:cNvSpPr/>
          <p:nvPr/>
        </p:nvSpPr>
        <p:spPr>
          <a:xfrm>
            <a:off x="4419600" y="2115823"/>
            <a:ext cx="990600" cy="931608"/>
          </a:xfrm>
          <a:prstGeom prst="ellipse">
            <a:avLst/>
          </a:prstGeom>
          <a:solidFill>
            <a:srgbClr val="FF5C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/>
          </a:p>
        </p:txBody>
      </p:sp>
      <p:sp>
        <p:nvSpPr>
          <p:cNvPr id="22" name="Ellipse 12"/>
          <p:cNvSpPr/>
          <p:nvPr/>
        </p:nvSpPr>
        <p:spPr>
          <a:xfrm>
            <a:off x="7124698" y="2131966"/>
            <a:ext cx="1066799" cy="899321"/>
          </a:xfrm>
          <a:prstGeom prst="ellipse">
            <a:avLst/>
          </a:prstGeom>
          <a:solidFill>
            <a:srgbClr val="FF5C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/>
          </a:p>
        </p:txBody>
      </p:sp>
      <p:cxnSp>
        <p:nvCxnSpPr>
          <p:cNvPr id="23" name="Straight Arrow Connector 22"/>
          <p:cNvCxnSpPr>
            <a:stCxn id="21" idx="4"/>
          </p:cNvCxnSpPr>
          <p:nvPr/>
        </p:nvCxnSpPr>
        <p:spPr bwMode="auto">
          <a:xfrm>
            <a:off x="4914900" y="3047431"/>
            <a:ext cx="0" cy="533969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7879699" y="2908115"/>
            <a:ext cx="0" cy="746689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539075" y="3820361"/>
                <a:ext cx="681248" cy="494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075" y="3820361"/>
                <a:ext cx="681248" cy="494815"/>
              </a:xfrm>
              <a:prstGeom prst="rect">
                <a:avLst/>
              </a:prstGeom>
              <a:blipFill rotWithShape="1">
                <a:blip r:embed="rId7"/>
                <a:stretch>
                  <a:fillRect l="-901" r="-71171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265987" y="3729502"/>
                <a:ext cx="1357411" cy="494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987" y="3729502"/>
                <a:ext cx="1357411" cy="494815"/>
              </a:xfrm>
              <a:prstGeom prst="rect">
                <a:avLst/>
              </a:prstGeom>
              <a:blipFill rotWithShape="1">
                <a:blip r:embed="rId8"/>
                <a:stretch>
                  <a:fillRect r="-2252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Ellipse 12"/>
          <p:cNvSpPr/>
          <p:nvPr/>
        </p:nvSpPr>
        <p:spPr>
          <a:xfrm>
            <a:off x="4498076" y="3581400"/>
            <a:ext cx="883822" cy="781788"/>
          </a:xfrm>
          <a:prstGeom prst="ellipse">
            <a:avLst/>
          </a:prstGeom>
          <a:solidFill>
            <a:srgbClr val="FF5C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/>
          </a:p>
        </p:txBody>
      </p:sp>
      <p:sp>
        <p:nvSpPr>
          <p:cNvPr id="28" name="Ellipse 12"/>
          <p:cNvSpPr/>
          <p:nvPr/>
        </p:nvSpPr>
        <p:spPr>
          <a:xfrm>
            <a:off x="7442485" y="3550174"/>
            <a:ext cx="964630" cy="948962"/>
          </a:xfrm>
          <a:prstGeom prst="ellipse">
            <a:avLst/>
          </a:prstGeom>
          <a:solidFill>
            <a:srgbClr val="FF5C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7199" y="4934274"/>
                <a:ext cx="4924699" cy="802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/2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/2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934274"/>
                <a:ext cx="4924699" cy="80233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1437276"/>
            <a:ext cx="5630492" cy="412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98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mtClean="0"/>
                  <a:t>KTC cho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𝜇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smtClean="0"/>
                  <a:t> cỡ mẫu nhỏ</a:t>
                </a:r>
                <a:endParaRPr lang="en-US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26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 bwMode="auto">
              <a:xfrm>
                <a:off x="2286000" y="2590800"/>
                <a:ext cx="5257799" cy="9144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 −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−1,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/2</m:t>
                        </m:r>
                      </m:sub>
                    </m:sSub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800" smtClean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−1,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/2</m:t>
                        </m:r>
                      </m:sub>
                    </m:sSub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 ]</m:t>
                    </m:r>
                  </m:oMath>
                </a14:m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2590800"/>
                <a:ext cx="5257799" cy="914400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5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mtClean="0"/>
                  <a:t>Khoảng tin cậy cho tỷ lệ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26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838200" y="1828800"/>
                <a:ext cx="7162800" cy="144779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[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 −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(1−</m:t>
                            </m:r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80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  ]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828800"/>
                <a:ext cx="7162800" cy="1447799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43000" y="4953000"/>
                <a:ext cx="34189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smtClean="0">
                    <a:solidFill>
                      <a:srgbClr val="FF0000"/>
                    </a:solidFill>
                  </a:rPr>
                  <a:t>Lưu ý: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≥5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953000"/>
                <a:ext cx="3418949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857" t="-9333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9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https://www.youtube.com/watch?v=tFWsuO9f74o</a:t>
            </a:r>
          </a:p>
        </p:txBody>
      </p:sp>
      <p:pic>
        <p:nvPicPr>
          <p:cNvPr id="6" name="Understanding Confidence Intervals- Statistics Hel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828800"/>
            <a:ext cx="7696200" cy="45323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dụ: danh mục đầu tư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 1. </a:t>
            </a:r>
            <a:r>
              <a:rPr lang="en-US" smtClean="0">
                <a:solidFill>
                  <a:srgbClr val="FF0000"/>
                </a:solidFill>
              </a:rPr>
              <a:t>Ước lượng cho kỳ vọng của tỷ suất lợi nhuận mã VNM, FPT?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2. </a:t>
            </a:r>
            <a:r>
              <a:rPr lang="en-US" smtClean="0">
                <a:solidFill>
                  <a:srgbClr val="FF0000"/>
                </a:solidFill>
              </a:rPr>
              <a:t>Ước </a:t>
            </a:r>
            <a:r>
              <a:rPr lang="en-US">
                <a:solidFill>
                  <a:srgbClr val="FF0000"/>
                </a:solidFill>
              </a:rPr>
              <a:t>lượng cho</a:t>
            </a:r>
            <a:r>
              <a:rPr lang="en-US" smtClean="0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độ lệch </a:t>
            </a:r>
            <a:r>
              <a:rPr lang="en-US" smtClean="0">
                <a:solidFill>
                  <a:srgbClr val="FF0000"/>
                </a:solidFill>
              </a:rPr>
              <a:t>chuẩn?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3. </a:t>
            </a:r>
            <a:r>
              <a:rPr lang="en-US" smtClean="0">
                <a:solidFill>
                  <a:srgbClr val="FF0000"/>
                </a:solidFill>
              </a:rPr>
              <a:t>Ước lượng hệ số tương quan?</a:t>
            </a:r>
            <a:r>
              <a:rPr lang="en-US" smtClean="0"/>
              <a:t> </a:t>
            </a:r>
            <a:r>
              <a:rPr lang="en-US" smtClean="0">
                <a:solidFill>
                  <a:schemeClr val="accent1"/>
                </a:solidFill>
              </a:rPr>
              <a:t>0.33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801184"/>
              </p:ext>
            </p:extLst>
          </p:nvPr>
        </p:nvGraphicFramePr>
        <p:xfrm>
          <a:off x="3429000" y="2362200"/>
          <a:ext cx="5029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/>
                <a:gridCol w="2514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VNM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FPT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  0.0006159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0.0000772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096046"/>
              </p:ext>
            </p:extLst>
          </p:nvPr>
        </p:nvGraphicFramePr>
        <p:xfrm>
          <a:off x="3581400" y="4038600"/>
          <a:ext cx="5029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/>
                <a:gridCol w="2514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VNM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FPT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  0.02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0.014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67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8229600" cy="4760913"/>
              </a:xfrm>
            </p:spPr>
            <p:txBody>
              <a:bodyPr/>
              <a:lstStyle/>
              <a:p>
                <a:r>
                  <a:rPr lang="en-US" smtClean="0"/>
                  <a:t>Phương án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=0.3,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=0.7</m:t>
                    </m:r>
                  </m:oMath>
                </a14:m>
                <a:endParaRPr lang="en-US" b="0" i="1" smtClean="0">
                  <a:solidFill>
                    <a:srgbClr val="FF0000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=0.000346,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=0.0187</m:t>
                      </m:r>
                    </m:oMath>
                  </m:oMathPara>
                </a14:m>
                <a:endParaRPr lang="en-US" smtClean="0">
                  <a:solidFill>
                    <a:srgbClr val="FF0000"/>
                  </a:solidFill>
                </a:endParaRPr>
              </a:p>
              <a:p>
                <a:r>
                  <a:rPr lang="en-US" smtClean="0"/>
                  <a:t>Phương </a:t>
                </a:r>
                <a:r>
                  <a:rPr lang="en-US"/>
                  <a:t>án </a:t>
                </a:r>
                <a:r>
                  <a:rPr lang="en-US" smtClean="0"/>
                  <a:t>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=0.</m:t>
                    </m:r>
                    <m:r>
                      <a:rPr lang="en-US" b="0" i="1" smtClean="0">
                        <a:latin typeface="Cambria Math"/>
                      </a:rPr>
                      <m:t>5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=0.</m:t>
                    </m:r>
                    <m:r>
                      <a:rPr lang="en-US" b="0" i="1" smtClean="0">
                        <a:latin typeface="Cambria Math"/>
                      </a:rPr>
                      <m:t>5</m:t>
                    </m:r>
                  </m:oMath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=0.000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2388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=0.0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173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Phương án </a:t>
                </a:r>
                <a:r>
                  <a:rPr lang="en-US" smtClean="0"/>
                  <a:t>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=0.</m:t>
                    </m:r>
                    <m:r>
                      <a:rPr lang="en-US" b="0" i="1" smtClean="0">
                        <a:latin typeface="Cambria Math"/>
                      </a:rPr>
                      <m:t>8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=0.</m:t>
                    </m:r>
                    <m:r>
                      <a:rPr lang="en-US" b="0" i="1" smtClean="0">
                        <a:latin typeface="Cambria Math"/>
                      </a:rPr>
                      <m:t>2</m:t>
                    </m:r>
                  </m:oMath>
                </a14:m>
                <a:endParaRPr lang="en-US" b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=0.000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508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=0.0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199</m:t>
                      </m:r>
                    </m:oMath>
                  </m:oMathPara>
                </a14:m>
                <a:endParaRPr lang="en-US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mtClean="0">
                    <a:solidFill>
                      <a:schemeClr val="accent1">
                        <a:lumMod val="75000"/>
                      </a:schemeClr>
                    </a:solidFill>
                  </a:rPr>
                  <a:t>? So sánh các giá trị trung bình và độ lệch chuẩn</a:t>
                </a:r>
              </a:p>
              <a:p>
                <a:pPr marL="0" indent="0">
                  <a:buNone/>
                </a:pPr>
                <a:r>
                  <a:rPr lang="en-US" smtClean="0">
                    <a:solidFill>
                      <a:schemeClr val="accent1">
                        <a:lumMod val="75000"/>
                      </a:schemeClr>
                    </a:solidFill>
                  </a:rPr>
                  <a:t>? Nếu không ưa mạo hiểm nên chọn p/a nào</a:t>
                </a:r>
              </a:p>
              <a:p>
                <a:pPr marL="0" indent="0">
                  <a:buNone/>
                </a:pPr>
                <a:r>
                  <a:rPr lang="en-US" smtClean="0">
                    <a:solidFill>
                      <a:schemeClr val="accent1">
                        <a:lumMod val="75000"/>
                      </a:schemeClr>
                    </a:solidFill>
                  </a:rPr>
                  <a:t>? Xem xét cách giải quyết vấn đề thứ hai trong VD.</a:t>
                </a:r>
                <a:endParaRPr lang="en-US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8229600" cy="4760913"/>
              </a:xfrm>
              <a:blipFill rotWithShape="1">
                <a:blip r:embed="rId2"/>
                <a:stretch>
                  <a:fillRect l="-1556" t="-1410" r="-1481" b="-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VD: hàng lưu kho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77491"/>
              </p:ext>
            </p:extLst>
          </p:nvPr>
        </p:nvGraphicFramePr>
        <p:xfrm>
          <a:off x="5181600" y="4495800"/>
          <a:ext cx="3422663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2663"/>
              </a:tblGrid>
              <a:tr h="1767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235 374 309 499 253</a:t>
                      </a:r>
                    </a:p>
                    <a:p>
                      <a:pPr algn="ctr"/>
                      <a:r>
                        <a:rPr lang="en-US" smtClean="0"/>
                        <a:t>421 361 514 462 369</a:t>
                      </a:r>
                    </a:p>
                    <a:p>
                      <a:pPr algn="ctr"/>
                      <a:r>
                        <a:rPr lang="en-US" smtClean="0"/>
                        <a:t>394 439 348 344 330</a:t>
                      </a:r>
                    </a:p>
                    <a:p>
                      <a:pPr algn="ctr"/>
                      <a:r>
                        <a:rPr lang="en-US" smtClean="0"/>
                        <a:t>261 374 302 466 535</a:t>
                      </a:r>
                    </a:p>
                    <a:p>
                      <a:pPr algn="ctr"/>
                      <a:r>
                        <a:rPr lang="en-US" smtClean="0"/>
                        <a:t>386 316 296 332 334</a:t>
                      </a:r>
                    </a:p>
                    <a:p>
                      <a:pPr algn="ctr"/>
                      <a:r>
                        <a:rPr lang="en-US" smtClean="0"/>
                        <a:t>361 324 389 245 270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  <p:pic>
        <p:nvPicPr>
          <p:cNvPr id="1026" name="Picture 2" descr="Hình ảnh có li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93209"/>
            <a:ext cx="3956957" cy="291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07324" y="1600200"/>
                <a:ext cx="4269475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- Chọn </a:t>
                </a:r>
                <a:r>
                  <a:rPr lang="en-US" smtClean="0"/>
                  <a:t>ngẫu nhiên </a:t>
                </a:r>
                <a:r>
                  <a:rPr lang="en-US" smtClean="0">
                    <a:solidFill>
                      <a:srgbClr val="FF0000"/>
                    </a:solidFill>
                  </a:rPr>
                  <a:t>30</a:t>
                </a:r>
                <a:r>
                  <a:rPr lang="en-US" smtClean="0"/>
                  <a:t> </a:t>
                </a:r>
                <a:r>
                  <a:rPr lang="en-US" smtClean="0"/>
                  <a:t>khoảng </a:t>
                </a:r>
                <a:r>
                  <a:rPr lang="en-US" smtClean="0"/>
                  <a:t>thời </a:t>
                </a:r>
                <a:r>
                  <a:rPr lang="en-US" smtClean="0"/>
                  <a:t>gian giao hàng </a:t>
                </a:r>
                <a:r>
                  <a:rPr lang="en-US" smtClean="0"/>
                  <a:t>(từ khi đặt hàng đến khi giao hàng cho khách hàng). </a:t>
                </a:r>
              </a:p>
              <a:p>
                <a:r>
                  <a:rPr lang="en-US" smtClean="0"/>
                  <a:t>- Xác định </a:t>
                </a:r>
                <a:r>
                  <a:rPr lang="en-US" smtClean="0"/>
                  <a:t>lượng cầu </a:t>
                </a:r>
                <a:r>
                  <a:rPr lang="en-US" smtClean="0"/>
                  <a:t>trong 30 khoảng thời gian đó.</a:t>
                </a:r>
              </a:p>
              <a:p>
                <a:r>
                  <a:rPr lang="en-US" smtClean="0"/>
                  <a:t>- Khoảng tin cậy 95% </a:t>
                </a:r>
                <a:r>
                  <a:rPr lang="en-US" smtClean="0"/>
                  <a:t>cho lượng cầu trung bình trong thời gian giao hàng?</a:t>
                </a:r>
                <a:endParaRPr lang="en-US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[331.8, 391.1 ]</m:t>
                      </m:r>
                    </m:oMath>
                  </m:oMathPara>
                </a14:m>
                <a:endParaRPr lang="en-US" b="0" smtClean="0">
                  <a:solidFill>
                    <a:srgbClr val="FF0000"/>
                  </a:solidFill>
                </a:endParaRPr>
              </a:p>
              <a:p>
                <a:r>
                  <a:rPr lang="en-US" smtClean="0">
                    <a:solidFill>
                      <a:srgbClr val="FF0000"/>
                    </a:solidFill>
                  </a:rPr>
                  <a:t>? Số lượng máy trong kho nên như thế nào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4" y="1600200"/>
                <a:ext cx="4269475" cy="4524315"/>
              </a:xfrm>
              <a:prstGeom prst="rect">
                <a:avLst/>
              </a:prstGeom>
              <a:blipFill rotWithShape="1">
                <a:blip r:embed="rId3"/>
                <a:stretch>
                  <a:fillRect l="-2286" t="-943" r="-3714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86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Khảo sát 400 startup trong giai đoạn 1999-2014 tại một nước có tới 185 trường hợp ngừng hoạt động sau 4 năm. Hãy ước lượng điểm và ước lượng khoảng 95% cho tỷ lệ startup ngừng hoạt động sau 4 năm ở quốc gia đó.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46%</m:t>
                    </m:r>
                  </m:oMath>
                </a14:m>
                <a:endParaRPr lang="en-US" b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[41%, 51%]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77" t="-1346" r="-2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9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Sử dụng dữ liệu về khách hàng trong bài 2, ước lượng tỷ lệ khách hàng là học sinh sinh viên của hệ thống siêu thị.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216025" y="492125"/>
            <a:ext cx="6200775" cy="727075"/>
          </a:xfrm>
        </p:spPr>
        <p:txBody>
          <a:bodyPr/>
          <a:lstStyle/>
          <a:p>
            <a:pPr eaLnBrk="1" hangingPunct="1"/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endParaRPr lang="en-US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905000"/>
            <a:ext cx="89154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bài</a:t>
            </a:r>
            <a:r>
              <a:rPr lang="en-US" b="1" dirty="0" smtClean="0"/>
              <a:t> </a:t>
            </a:r>
            <a:r>
              <a:rPr lang="en-US" b="1" dirty="0" err="1" smtClean="0"/>
              <a:t>này</a:t>
            </a:r>
            <a:r>
              <a:rPr lang="en-US" b="1" dirty="0" smtClean="0"/>
              <a:t>, </a:t>
            </a:r>
            <a:r>
              <a:rPr lang="en-US" b="1" dirty="0" err="1" smtClean="0"/>
              <a:t>chúng</a:t>
            </a:r>
            <a:r>
              <a:rPr lang="en-US" b="1" dirty="0" smtClean="0"/>
              <a:t> ta </a:t>
            </a:r>
            <a:r>
              <a:rPr lang="en-US" b="1" dirty="0" err="1" smtClean="0"/>
              <a:t>đã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mtClean="0"/>
              <a:t>Biết hai loại ước lượng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mtClean="0"/>
              <a:t>Biết một số tiêu chí đánh giá ước lượng</a:t>
            </a:r>
            <a:endParaRPr lang="en-US" dirty="0" smtClean="0"/>
          </a:p>
          <a:p>
            <a:pPr eaLnBrk="1" hangingPunct="1">
              <a:lnSpc>
                <a:spcPct val="200000"/>
              </a:lnSpc>
            </a:pPr>
            <a:r>
              <a:rPr lang="en-US" smtClean="0"/>
              <a:t>Trình bày cách ước lượng cho trung bình tổng thể và tỷ lệ tổng thể.</a:t>
            </a:r>
            <a:endParaRPr lang="en-US" dirty="0" smtClean="0"/>
          </a:p>
          <a:p>
            <a:pPr marL="0" indent="0" eaLnBrk="1" hangingPunct="1">
              <a:lnSpc>
                <a:spcPct val="200000"/>
              </a:lnSpc>
              <a:buNone/>
            </a:pPr>
            <a:endParaRPr lang="en-US" dirty="0" smtClean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68D739-EB7C-4DC3-B2D7-1B056525D34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8434" name="Footer Placeholder 17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–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Thăng</a:t>
            </a:r>
            <a:r>
              <a:rPr lang="en-US" dirty="0" smtClean="0"/>
              <a:t> Long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498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216025" y="492125"/>
            <a:ext cx="6200775" cy="727075"/>
          </a:xfrm>
        </p:spPr>
        <p:txBody>
          <a:bodyPr/>
          <a:lstStyle/>
          <a:p>
            <a:pPr eaLnBrk="1" hangingPunct="1"/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8305800" cy="44958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smtClean="0"/>
              <a:t>Nắm được hai loại ước lượng</a:t>
            </a:r>
          </a:p>
          <a:p>
            <a:pPr algn="just">
              <a:lnSpc>
                <a:spcPct val="150000"/>
              </a:lnSpc>
            </a:pPr>
            <a:r>
              <a:rPr lang="en-US" sz="2400" smtClean="0"/>
              <a:t>Biết ước lượng điểm cho trung bình, tỷ lệ, phương sai của tổng thể</a:t>
            </a:r>
            <a:endParaRPr lang="en-US" sz="2400" dirty="0" smtClean="0"/>
          </a:p>
          <a:p>
            <a:pPr algn="just" eaLnBrk="1" hangingPunct="1">
              <a:lnSpc>
                <a:spcPct val="200000"/>
              </a:lnSpc>
            </a:pPr>
            <a:r>
              <a:rPr lang="en-US" sz="2400" smtClean="0"/>
              <a:t>Biết ước lượng khoảng cho trung bình trong  hai t/h cỡ mẫu lớn/nhỏ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sz="2400" smtClean="0"/>
              <a:t>Biết </a:t>
            </a:r>
            <a:r>
              <a:rPr lang="en-US" sz="2400"/>
              <a:t>ước lượng khoảng </a:t>
            </a:r>
            <a:r>
              <a:rPr lang="en-US" sz="2400" smtClean="0"/>
              <a:t>cho tỷ lệ tổng thể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sz="2400" smtClean="0"/>
              <a:t>Hiểu khái niệm độ tin cậy</a:t>
            </a:r>
            <a:endParaRPr lang="en-US" sz="2400" dirty="0" smtClean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68D739-EB7C-4DC3-B2D7-1B056525D34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8434" name="Footer Placeholder 17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–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Thăng</a:t>
            </a:r>
            <a:r>
              <a:rPr lang="en-US" dirty="0" smtClean="0"/>
              <a:t> Long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61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 smtClean="0"/>
              <a:t>ình huống: danh mục đầu tư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Xét hai loại cổ phiểu có tỷ suất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mtClean="0"/>
                  <a:t>. Nếu đầu tư với danh mục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mtClean="0">
                    <a:solidFill>
                      <a:srgbClr val="FF0000"/>
                    </a:solidFill>
                  </a:rPr>
                  <a:t> </a:t>
                </a:r>
                <a:r>
                  <a:rPr lang="en-US" smtClean="0"/>
                  <a:t>(tỷ lệ vốn đầu tư vào từng loại cổ phiếu) thì danh mục có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endParaRPr lang="en-US"/>
              </a:p>
              <a:p>
                <a:endParaRPr lang="en-US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77" t="-1346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A4A1-3200-4A44-B6CE-6C0E46098721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914400" y="3230479"/>
                <a:ext cx="7849402" cy="127935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n-US" smtClean="0">
                    <a:solidFill>
                      <a:srgbClr val="FF0000"/>
                    </a:solidFill>
                  </a:rPr>
                  <a:t>Lợi suất kỳ vọng:	ER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smtClean="0">
                  <a:solidFill>
                    <a:srgbClr val="FF0000"/>
                  </a:solidFill>
                </a:endParaRPr>
              </a:p>
              <a:p>
                <a:pPr marL="0" indent="0" algn="just">
                  <a:spcAft>
                    <a:spcPts val="1800"/>
                  </a:spcAft>
                  <a:buNone/>
                </a:pPr>
                <a:r>
                  <a:rPr lang="en-US" smtClean="0">
                    <a:solidFill>
                      <a:srgbClr val="FF0000"/>
                    </a:solidFill>
                  </a:rPr>
                  <a:t>Phương sai: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𝜌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30479"/>
                <a:ext cx="7849402" cy="1279358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7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7767"/>
            <a:ext cx="8534400" cy="990600"/>
          </a:xfrm>
        </p:spPr>
        <p:txBody>
          <a:bodyPr/>
          <a:lstStyle/>
          <a:p>
            <a:r>
              <a:rPr lang="en-US" sz="3600"/>
              <a:t>Tình huống: danh mục đầu tư</a:t>
            </a:r>
            <a:endParaRPr lang="en-US" sz="36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Một nhà đầu tư muốn mua hai loại cổ phiếu VNM và FPT. </a:t>
            </a:r>
          </a:p>
          <a:p>
            <a:r>
              <a:rPr lang="en-US" smtClean="0"/>
              <a:t>Vấn đề:</a:t>
            </a:r>
          </a:p>
          <a:p>
            <a:pPr>
              <a:buFont typeface="Wingdings" pitchFamily="2" charset="2"/>
              <a:buChar char="v"/>
            </a:pPr>
            <a:r>
              <a:rPr lang="en-US" smtClean="0"/>
              <a:t>Kết hợp hai loại cổ phiếu có làm giảm rủi ro?</a:t>
            </a:r>
          </a:p>
          <a:p>
            <a:pPr>
              <a:buFont typeface="Wingdings" pitchFamily="2" charset="2"/>
              <a:buChar char="v"/>
            </a:pPr>
            <a:r>
              <a:rPr lang="en-US" smtClean="0"/>
              <a:t>Danh mục nào có thể giảm tối đa rủi ro khi cố định mức lợi nhuận kì vọng?</a:t>
            </a:r>
          </a:p>
          <a:p>
            <a:pPr>
              <a:buFont typeface="Wingdings" pitchFamily="2" charset="2"/>
              <a:buChar char="v"/>
            </a:pPr>
            <a:endParaRPr lang="en-US" smtClean="0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7767"/>
            <a:ext cx="8534400" cy="990600"/>
          </a:xfrm>
        </p:spPr>
        <p:txBody>
          <a:bodyPr/>
          <a:lstStyle/>
          <a:p>
            <a:r>
              <a:rPr lang="en-US" sz="3600"/>
              <a:t>Tình huống: danh mục đầu tư</a:t>
            </a:r>
            <a:endParaRPr lang="en-US" sz="36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©2013 Pearson Education, Inc. publishing as Prentice Hall </a:t>
            </a:r>
          </a:p>
          <a:p>
            <a:pPr>
              <a:defRPr/>
            </a:pP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3429000"/>
            <a:ext cx="20955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581400"/>
            <a:ext cx="20955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Callout 7"/>
          <p:cNvSpPr/>
          <p:nvPr/>
        </p:nvSpPr>
        <p:spPr bwMode="auto">
          <a:xfrm rot="4323244">
            <a:off x="4116379" y="1904999"/>
            <a:ext cx="2725488" cy="3747597"/>
          </a:xfrm>
          <a:prstGeom prst="wedgeEllipseCallout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9923" y="3317132"/>
            <a:ext cx="2438400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Có thể tính xấp xỉ các tham số như thế nào?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990600"/>
          </a:xfrm>
        </p:spPr>
        <p:txBody>
          <a:bodyPr/>
          <a:lstStyle/>
          <a:p>
            <a:r>
              <a:rPr lang="en-US" sz="3600"/>
              <a:t>Tình huống</a:t>
            </a:r>
            <a:r>
              <a:rPr lang="en-US" sz="3600" smtClean="0"/>
              <a:t>: hàng lưu kho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Aft>
                <a:spcPts val="1800"/>
              </a:spcAft>
            </a:pPr>
            <a:endParaRPr lang="en-US" sz="240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94899" y="1844842"/>
            <a:ext cx="8039501" cy="447975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</a:rPr>
              <a:t>  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70632"/>
            <a:ext cx="332422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599" y="1611063"/>
            <a:ext cx="84296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Công ty máy tính Doll sản </a:t>
            </a:r>
            <a:r>
              <a:rPr lang="en-US" smtClean="0"/>
              <a:t>xuất</a:t>
            </a:r>
          </a:p>
          <a:p>
            <a:r>
              <a:rPr lang="en-US" smtClean="0"/>
              <a:t>và </a:t>
            </a:r>
            <a:r>
              <a:rPr lang="en-US"/>
              <a:t>trực tiếp giao sản phẩm </a:t>
            </a:r>
            <a:r>
              <a:rPr lang="en-US" smtClean="0"/>
              <a:t>tới</a:t>
            </a:r>
          </a:p>
          <a:p>
            <a:r>
              <a:rPr lang="en-US" smtClean="0"/>
              <a:t> </a:t>
            </a:r>
            <a:r>
              <a:rPr lang="en-US"/>
              <a:t>tay khách </a:t>
            </a:r>
            <a:r>
              <a:rPr lang="en-US" smtClean="0"/>
              <a:t>hàng. </a:t>
            </a:r>
            <a:r>
              <a:rPr lang="en-US"/>
              <a:t>Để tăng tốc </a:t>
            </a:r>
            <a:r>
              <a:rPr lang="en-US" smtClean="0"/>
              <a:t>độ</a:t>
            </a:r>
          </a:p>
          <a:p>
            <a:r>
              <a:rPr lang="en-US" smtClean="0"/>
              <a:t>giao </a:t>
            </a:r>
            <a:r>
              <a:rPr lang="en-US"/>
              <a:t>hàng, họ đưa máy tính </a:t>
            </a:r>
            <a:r>
              <a:rPr lang="en-US" smtClean="0"/>
              <a:t>sau</a:t>
            </a:r>
          </a:p>
          <a:p>
            <a:r>
              <a:rPr lang="en-US" smtClean="0"/>
              <a:t>khi </a:t>
            </a:r>
            <a:r>
              <a:rPr lang="en-US"/>
              <a:t>sản xuất vào các nhà </a:t>
            </a:r>
            <a:r>
              <a:rPr lang="en-US" smtClean="0"/>
              <a:t>kho đặt</a:t>
            </a:r>
          </a:p>
          <a:p>
            <a:r>
              <a:rPr lang="en-US" smtClean="0"/>
              <a:t>ở </a:t>
            </a:r>
            <a:r>
              <a:rPr lang="en-US"/>
              <a:t>nhiều nơi. Thường sẽ </a:t>
            </a:r>
            <a:r>
              <a:rPr lang="en-US" smtClean="0"/>
              <a:t>mất1 ngày</a:t>
            </a:r>
          </a:p>
          <a:p>
            <a:r>
              <a:rPr lang="en-US" smtClean="0"/>
              <a:t>để </a:t>
            </a:r>
            <a:r>
              <a:rPr lang="en-US"/>
              <a:t>giao sản phẩm sau </a:t>
            </a:r>
            <a:r>
              <a:rPr lang="en-US" smtClean="0"/>
              <a:t>khi đặt hàng.</a:t>
            </a:r>
          </a:p>
          <a:p>
            <a:r>
              <a:rPr lang="en-US" smtClean="0"/>
              <a:t>Hiện </a:t>
            </a:r>
            <a:r>
              <a:rPr lang="en-US"/>
              <a:t>tại nhận thấy chi phí liên </a:t>
            </a:r>
            <a:endParaRPr lang="en-US" smtClean="0"/>
          </a:p>
          <a:p>
            <a:r>
              <a:rPr lang="en-US" smtClean="0"/>
              <a:t>quan </a:t>
            </a:r>
            <a:r>
              <a:rPr lang="en-US"/>
              <a:t>tới việc lưu kho, </a:t>
            </a:r>
            <a:r>
              <a:rPr lang="en-US" smtClean="0"/>
              <a:t>sổ </a:t>
            </a:r>
            <a:r>
              <a:rPr lang="en-US"/>
              <a:t>sách</a:t>
            </a:r>
            <a:r>
              <a:rPr lang="en-US" smtClean="0"/>
              <a:t>, </a:t>
            </a:r>
            <a:r>
              <a:rPr lang="en-US"/>
              <a:t>bảo trì </a:t>
            </a:r>
            <a:endParaRPr lang="en-US" smtClean="0"/>
          </a:p>
          <a:p>
            <a:r>
              <a:rPr lang="en-US" smtClean="0"/>
              <a:t>bảo </a:t>
            </a:r>
            <a:r>
              <a:rPr lang="en-US"/>
              <a:t>quản sản phẩm khá cao.</a:t>
            </a:r>
          </a:p>
          <a:p>
            <a:r>
              <a:rPr lang="en-US" smtClean="0">
                <a:solidFill>
                  <a:srgbClr val="FF0000"/>
                </a:solidFill>
              </a:rPr>
              <a:t>Làm </a:t>
            </a:r>
            <a:r>
              <a:rPr lang="en-US">
                <a:solidFill>
                  <a:srgbClr val="FF0000"/>
                </a:solidFill>
              </a:rPr>
              <a:t>thế nào để </a:t>
            </a:r>
            <a:r>
              <a:rPr lang="en-US" smtClean="0">
                <a:solidFill>
                  <a:srgbClr val="FF0000"/>
                </a:solidFill>
              </a:rPr>
              <a:t>mà </a:t>
            </a:r>
            <a:r>
              <a:rPr lang="en-US">
                <a:solidFill>
                  <a:srgbClr val="FF0000"/>
                </a:solidFill>
              </a:rPr>
              <a:t>với xác suất cao </a:t>
            </a:r>
            <a:r>
              <a:rPr lang="en-US" smtClean="0">
                <a:solidFill>
                  <a:srgbClr val="FF0000"/>
                </a:solidFill>
              </a:rPr>
              <a:t>không</a:t>
            </a:r>
          </a:p>
          <a:p>
            <a:r>
              <a:rPr lang="en-US" smtClean="0">
                <a:solidFill>
                  <a:srgbClr val="FF0000"/>
                </a:solidFill>
              </a:rPr>
              <a:t>xảy </a:t>
            </a:r>
            <a:r>
              <a:rPr lang="en-US">
                <a:solidFill>
                  <a:srgbClr val="FF0000"/>
                </a:solidFill>
              </a:rPr>
              <a:t>ta tình trạng thiếu hàng </a:t>
            </a:r>
            <a:r>
              <a:rPr lang="en-US" smtClean="0">
                <a:solidFill>
                  <a:srgbClr val="FF0000"/>
                </a:solidFill>
              </a:rPr>
              <a:t>hay </a:t>
            </a:r>
            <a:r>
              <a:rPr lang="en-US">
                <a:solidFill>
                  <a:srgbClr val="FF0000"/>
                </a:solidFill>
              </a:rPr>
              <a:t>lưu trữ vượt quá </a:t>
            </a:r>
            <a:r>
              <a:rPr lang="en-US" smtClean="0">
                <a:solidFill>
                  <a:srgbClr val="FF0000"/>
                </a:solidFill>
              </a:rPr>
              <a:t>nhu cầu </a:t>
            </a:r>
            <a:r>
              <a:rPr lang="en-US">
                <a:solidFill>
                  <a:srgbClr val="FF0000"/>
                </a:solidFill>
              </a:rPr>
              <a:t>của khách </a:t>
            </a:r>
            <a:r>
              <a:rPr lang="en-US" smtClean="0">
                <a:solidFill>
                  <a:srgbClr val="FF0000"/>
                </a:solidFill>
              </a:rPr>
              <a:t>hàng?</a:t>
            </a:r>
            <a:endParaRPr lang="en-US">
              <a:solidFill>
                <a:srgbClr val="FF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0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Ước  lượng cho tham số</a:t>
            </a:r>
            <a:endParaRPr 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 rot="21418547">
            <a:off x="3801925" y="1668117"/>
            <a:ext cx="3280197" cy="3145002"/>
            <a:chOff x="164" y="1978"/>
            <a:chExt cx="3900" cy="58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" name="Oval 25"/>
            <p:cNvSpPr>
              <a:spLocks noChangeArrowheads="1"/>
            </p:cNvSpPr>
            <p:nvPr/>
          </p:nvSpPr>
          <p:spPr bwMode="auto">
            <a:xfrm>
              <a:off x="164" y="1978"/>
              <a:ext cx="3900" cy="589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Text Box 29"/>
            <p:cNvSpPr txBox="1">
              <a:spLocks noChangeArrowheads="1"/>
            </p:cNvSpPr>
            <p:nvPr/>
          </p:nvSpPr>
          <p:spPr bwMode="auto">
            <a:xfrm>
              <a:off x="650" y="2154"/>
              <a:ext cx="2945" cy="1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000" b="1" smtClean="0">
                  <a:solidFill>
                    <a:srgbClr val="FF0000"/>
                  </a:solidFill>
                </a:rPr>
                <a:t>Ước lượng điểm</a:t>
              </a:r>
              <a:r>
                <a:rPr lang="fr-FR" sz="2000" smtClean="0"/>
                <a:t>: ước lượng tham số bằng 1 giá trị.</a:t>
              </a:r>
              <a:endParaRPr lang="fr-FR" sz="2000" dirty="0"/>
            </a:p>
          </p:txBody>
        </p:sp>
      </p:grpSp>
      <p:grpSp>
        <p:nvGrpSpPr>
          <p:cNvPr id="9" name="Group 30"/>
          <p:cNvGrpSpPr>
            <a:grpSpLocks/>
          </p:cNvGrpSpPr>
          <p:nvPr/>
        </p:nvGrpSpPr>
        <p:grpSpPr bwMode="auto">
          <a:xfrm rot="247202">
            <a:off x="396611" y="3401477"/>
            <a:ext cx="3278421" cy="3343069"/>
            <a:chOff x="1034" y="2160"/>
            <a:chExt cx="3900" cy="58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Oval 25"/>
            <p:cNvSpPr>
              <a:spLocks noChangeArrowheads="1"/>
            </p:cNvSpPr>
            <p:nvPr/>
          </p:nvSpPr>
          <p:spPr bwMode="auto">
            <a:xfrm>
              <a:off x="1034" y="2160"/>
              <a:ext cx="3900" cy="589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Text Box 29"/>
            <p:cNvSpPr txBox="1">
              <a:spLocks noChangeArrowheads="1"/>
            </p:cNvSpPr>
            <p:nvPr/>
          </p:nvSpPr>
          <p:spPr bwMode="auto">
            <a:xfrm>
              <a:off x="1277" y="2338"/>
              <a:ext cx="3235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000" b="1">
                  <a:solidFill>
                    <a:srgbClr val="FF0000"/>
                  </a:solidFill>
                </a:rPr>
                <a:t>Ước lượng </a:t>
              </a:r>
              <a:r>
                <a:rPr lang="fr-FR" sz="2000" b="1" smtClean="0">
                  <a:solidFill>
                    <a:srgbClr val="FF0000"/>
                  </a:solidFill>
                </a:rPr>
                <a:t>khoảng</a:t>
              </a:r>
              <a:r>
                <a:rPr lang="fr-FR" sz="2000" smtClean="0"/>
                <a:t>: </a:t>
              </a:r>
              <a:r>
                <a:rPr lang="fr-FR" sz="2000"/>
                <a:t>ước lượng tham số bằng 1 </a:t>
              </a:r>
              <a:r>
                <a:rPr lang="fr-FR" sz="2000" smtClean="0"/>
                <a:t>khoảng với độ tin cậy nhất định</a:t>
              </a:r>
              <a:endParaRPr lang="fr-F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5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Ước lượng điểm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458200" cy="47609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vi-VN" smtClean="0"/>
                  <a:t>Một</a:t>
                </a:r>
                <a:r>
                  <a:rPr lang="vi-VN"/>
                  <a:t> ước lượng điểm </a:t>
                </a:r>
                <a:r>
                  <a:rPr lang="vi-VN" smtClean="0"/>
                  <a:t>cho </a:t>
                </a:r>
                <a:r>
                  <a:rPr lang="vi-VN"/>
                  <a:t>một tham số tổng thể</a:t>
                </a:r>
                <a:r>
                  <a:rPr lang="en-US" smtClean="0"/>
                  <a:t>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vi-VN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vi-VN"/>
                  <a:t>là </a:t>
                </a:r>
                <a:r>
                  <a:rPr lang="vi-VN" smtClean="0"/>
                  <a:t>một</a:t>
                </a:r>
                <a:r>
                  <a:rPr lang="en-US"/>
                  <a:t> </a:t>
                </a:r>
                <a:r>
                  <a:rPr lang="vi-VN" smtClean="0"/>
                  <a:t>thống kê</a:t>
                </a:r>
                <a:r>
                  <a:rPr lang="en-US" smtClean="0"/>
                  <a:t> </a:t>
                </a:r>
                <a:r>
                  <a:rPr lang="vi-VN" smtClean="0"/>
                  <a:t>xác</a:t>
                </a:r>
                <a:endParaRPr lang="en-US" smtClean="0"/>
              </a:p>
              <a:p>
                <a:pPr marL="0" indent="0">
                  <a:buNone/>
                </a:pPr>
                <a:r>
                  <a:rPr lang="vi-VN" smtClean="0"/>
                  <a:t>định </a:t>
                </a:r>
                <a:r>
                  <a:rPr lang="vi-VN"/>
                  <a:t>trên </a:t>
                </a:r>
                <a:r>
                  <a:rPr lang="vi-VN" smtClean="0"/>
                  <a:t>một</a:t>
                </a:r>
                <a:endParaRPr lang="en-US" smtClean="0"/>
              </a:p>
              <a:p>
                <a:pPr marL="0" indent="0">
                  <a:buNone/>
                </a:pPr>
                <a:r>
                  <a:rPr lang="vi-VN" smtClean="0"/>
                  <a:t> </a:t>
                </a:r>
                <a:r>
                  <a:rPr lang="vi-VN"/>
                  <a:t>mẫu </a:t>
                </a:r>
                <a:r>
                  <a:rPr lang="vi-VN" smtClean="0"/>
                  <a:t>nào </a:t>
                </a:r>
                <a:r>
                  <a:rPr lang="vi-VN"/>
                  <a:t>đó</a:t>
                </a:r>
                <a:r>
                  <a:rPr lang="vi-VN" smtClean="0"/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458200" cy="4760913"/>
              </a:xfrm>
              <a:blipFill rotWithShape="1">
                <a:blip r:embed="rId3"/>
                <a:stretch>
                  <a:fillRect l="-1586" t="-1410" r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09800"/>
            <a:ext cx="53149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0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nHall1">
  <a:themeElements>
    <a:clrScheme name="PrenHall1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PrenHall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renHall1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nHall1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nHall1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1F1F1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6370</TotalTime>
  <Pages>20</Pages>
  <Words>1644</Words>
  <Application>Microsoft Office PowerPoint</Application>
  <PresentationFormat>On-screen Show (4:3)</PresentationFormat>
  <Paragraphs>209</Paragraphs>
  <Slides>29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Wingdings</vt:lpstr>
      <vt:lpstr>Cambria Math</vt:lpstr>
      <vt:lpstr>Times New Roman</vt:lpstr>
      <vt:lpstr>PrenHall1</vt:lpstr>
      <vt:lpstr>Custom Design</vt:lpstr>
      <vt:lpstr>Bài 7 Ước lượng tham số </vt:lpstr>
      <vt:lpstr>  NỘI DUNG CHÍNH</vt:lpstr>
      <vt:lpstr>Mục tiêu</vt:lpstr>
      <vt:lpstr>Tình huống: danh mục đầu tư</vt:lpstr>
      <vt:lpstr>Tình huống: danh mục đầu tư</vt:lpstr>
      <vt:lpstr>Tình huống: danh mục đầu tư</vt:lpstr>
      <vt:lpstr>Tình huống: hàng lưu kho</vt:lpstr>
      <vt:lpstr>Ước  lượng cho tham số</vt:lpstr>
      <vt:lpstr>Ước lượng điểm</vt:lpstr>
      <vt:lpstr>Ước lượng điểm</vt:lpstr>
      <vt:lpstr>Tính chất của ước lượng</vt:lpstr>
      <vt:lpstr>Tính chất của ước lượng</vt:lpstr>
      <vt:lpstr>Khoảng tin cậy</vt:lpstr>
      <vt:lpstr>Hàm ước lượng khoảng</vt:lpstr>
      <vt:lpstr> Khoảng tin cậy</vt:lpstr>
      <vt:lpstr>Độ tin cậy </vt:lpstr>
      <vt:lpstr>KTC cho μ: T/h cỡ mẫu lớn</vt:lpstr>
      <vt:lpstr>KTC cho μ: T/h cỡ mẫu lớn</vt:lpstr>
      <vt:lpstr>Phân phối student t_n</vt:lpstr>
      <vt:lpstr>KTC cho μ: T/h cỡ mẫu nhỏ</vt:lpstr>
      <vt:lpstr>KTC cho μ: cỡ mẫu nhỏ</vt:lpstr>
      <vt:lpstr>Khoảng tin cậy cho tỷ lệ p</vt:lpstr>
      <vt:lpstr>https://www.youtube.com/watch?v=tFWsuO9f74o</vt:lpstr>
      <vt:lpstr>Ví dụ: danh mục đầu tư</vt:lpstr>
      <vt:lpstr>PowerPoint Presentation</vt:lpstr>
      <vt:lpstr>VD: hàng lưu kho</vt:lpstr>
      <vt:lpstr>Ví dụ</vt:lpstr>
      <vt:lpstr>Ví dụ</vt:lpstr>
      <vt:lpstr>Tổng kết</vt:lpstr>
    </vt:vector>
  </TitlesOfParts>
  <Company>University of San Diego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Business Statistics, 10/e</dc:title>
  <dc:subject>Chapter 1</dc:subject>
  <dc:creator>Pat Schur</dc:creator>
  <cp:lastModifiedBy>Admin</cp:lastModifiedBy>
  <cp:revision>765</cp:revision>
  <cp:lastPrinted>1998-11-22T23:37:53Z</cp:lastPrinted>
  <dcterms:created xsi:type="dcterms:W3CDTF">2001-01-13T00:04:22Z</dcterms:created>
  <dcterms:modified xsi:type="dcterms:W3CDTF">2017-08-29T12:32:36Z</dcterms:modified>
</cp:coreProperties>
</file>